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notesMasterIdLst>
    <p:notesMasterId r:id="rId66"/>
  </p:notesMasterIdLst>
  <p:sldIdLst>
    <p:sldId id="256" r:id="rId2"/>
    <p:sldId id="520" r:id="rId3"/>
    <p:sldId id="553" r:id="rId4"/>
    <p:sldId id="554" r:id="rId5"/>
    <p:sldId id="556" r:id="rId6"/>
    <p:sldId id="558" r:id="rId7"/>
    <p:sldId id="559" r:id="rId8"/>
    <p:sldId id="560" r:id="rId9"/>
    <p:sldId id="561" r:id="rId10"/>
    <p:sldId id="618" r:id="rId11"/>
    <p:sldId id="630" r:id="rId12"/>
    <p:sldId id="620" r:id="rId13"/>
    <p:sldId id="621" r:id="rId14"/>
    <p:sldId id="622" r:id="rId15"/>
    <p:sldId id="568" r:id="rId16"/>
    <p:sldId id="569" r:id="rId17"/>
    <p:sldId id="570" r:id="rId18"/>
    <p:sldId id="571" r:id="rId19"/>
    <p:sldId id="572" r:id="rId20"/>
    <p:sldId id="631" r:id="rId21"/>
    <p:sldId id="633" r:id="rId22"/>
    <p:sldId id="634" r:id="rId23"/>
    <p:sldId id="623" r:id="rId24"/>
    <p:sldId id="576" r:id="rId25"/>
    <p:sldId id="578" r:id="rId26"/>
    <p:sldId id="580" r:id="rId27"/>
    <p:sldId id="582" r:id="rId28"/>
    <p:sldId id="583" r:id="rId29"/>
    <p:sldId id="584" r:id="rId30"/>
    <p:sldId id="585" r:id="rId31"/>
    <p:sldId id="624" r:id="rId32"/>
    <p:sldId id="615" r:id="rId33"/>
    <p:sldId id="586" r:id="rId34"/>
    <p:sldId id="587" r:id="rId35"/>
    <p:sldId id="625" r:id="rId36"/>
    <p:sldId id="588" r:id="rId37"/>
    <p:sldId id="589" r:id="rId38"/>
    <p:sldId id="590" r:id="rId39"/>
    <p:sldId id="591" r:id="rId40"/>
    <p:sldId id="626" r:id="rId41"/>
    <p:sldId id="592" r:id="rId42"/>
    <p:sldId id="593" r:id="rId43"/>
    <p:sldId id="594" r:id="rId44"/>
    <p:sldId id="595" r:id="rId45"/>
    <p:sldId id="629" r:id="rId46"/>
    <p:sldId id="627" r:id="rId47"/>
    <p:sldId id="596" r:id="rId48"/>
    <p:sldId id="597" r:id="rId49"/>
    <p:sldId id="628" r:id="rId50"/>
    <p:sldId id="598" r:id="rId51"/>
    <p:sldId id="599" r:id="rId52"/>
    <p:sldId id="600" r:id="rId53"/>
    <p:sldId id="601" r:id="rId54"/>
    <p:sldId id="602" r:id="rId55"/>
    <p:sldId id="603" r:id="rId56"/>
    <p:sldId id="607" r:id="rId57"/>
    <p:sldId id="608" r:id="rId58"/>
    <p:sldId id="609" r:id="rId59"/>
    <p:sldId id="610" r:id="rId60"/>
    <p:sldId id="611" r:id="rId61"/>
    <p:sldId id="612" r:id="rId62"/>
    <p:sldId id="613" r:id="rId63"/>
    <p:sldId id="614" r:id="rId64"/>
    <p:sldId id="488" r:id="rId65"/>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pitchFamily="34" charset="0"/>
        <a:ea typeface="MS PGothic" pitchFamily="34" charset="-128"/>
        <a:cs typeface="Arial" pitchFamily="34" charset="0"/>
      </a:defRPr>
    </a:lvl1pPr>
    <a:lvl2pPr marL="457200" algn="l" rtl="0" fontAlgn="base">
      <a:spcBef>
        <a:spcPct val="0"/>
      </a:spcBef>
      <a:spcAft>
        <a:spcPct val="0"/>
      </a:spcAft>
      <a:defRPr kumimoji="1" kern="1200">
        <a:solidFill>
          <a:schemeClr val="tx1"/>
        </a:solidFill>
        <a:latin typeface="Arial" pitchFamily="34" charset="0"/>
        <a:ea typeface="MS PGothic" pitchFamily="34" charset="-128"/>
        <a:cs typeface="Arial" pitchFamily="34" charset="0"/>
      </a:defRPr>
    </a:lvl2pPr>
    <a:lvl3pPr marL="914400" algn="l" rtl="0" fontAlgn="base">
      <a:spcBef>
        <a:spcPct val="0"/>
      </a:spcBef>
      <a:spcAft>
        <a:spcPct val="0"/>
      </a:spcAft>
      <a:defRPr kumimoji="1" kern="1200">
        <a:solidFill>
          <a:schemeClr val="tx1"/>
        </a:solidFill>
        <a:latin typeface="Arial" pitchFamily="34" charset="0"/>
        <a:ea typeface="MS PGothic" pitchFamily="34" charset="-128"/>
        <a:cs typeface="Arial" pitchFamily="34" charset="0"/>
      </a:defRPr>
    </a:lvl3pPr>
    <a:lvl4pPr marL="1371600" algn="l" rtl="0" fontAlgn="base">
      <a:spcBef>
        <a:spcPct val="0"/>
      </a:spcBef>
      <a:spcAft>
        <a:spcPct val="0"/>
      </a:spcAft>
      <a:defRPr kumimoji="1" kern="1200">
        <a:solidFill>
          <a:schemeClr val="tx1"/>
        </a:solidFill>
        <a:latin typeface="Arial" pitchFamily="34" charset="0"/>
        <a:ea typeface="MS PGothic" pitchFamily="34" charset="-128"/>
        <a:cs typeface="Arial" pitchFamily="34" charset="0"/>
      </a:defRPr>
    </a:lvl4pPr>
    <a:lvl5pPr marL="1828800" algn="l" rtl="0" fontAlgn="base">
      <a:spcBef>
        <a:spcPct val="0"/>
      </a:spcBef>
      <a:spcAft>
        <a:spcPct val="0"/>
      </a:spcAft>
      <a:defRPr kumimoji="1" kern="1200">
        <a:solidFill>
          <a:schemeClr val="tx1"/>
        </a:solidFill>
        <a:latin typeface="Arial" pitchFamily="34" charset="0"/>
        <a:ea typeface="MS PGothic" pitchFamily="34" charset="-128"/>
        <a:cs typeface="Arial" pitchFamily="34" charset="0"/>
      </a:defRPr>
    </a:lvl5pPr>
    <a:lvl6pPr marL="2286000" algn="l" defTabSz="914400" rtl="0" eaLnBrk="1" latinLnBrk="0" hangingPunct="1">
      <a:defRPr kumimoji="1" kern="1200">
        <a:solidFill>
          <a:schemeClr val="tx1"/>
        </a:solidFill>
        <a:latin typeface="Arial" pitchFamily="34" charset="0"/>
        <a:ea typeface="MS PGothic" pitchFamily="34" charset="-128"/>
        <a:cs typeface="Arial" pitchFamily="34" charset="0"/>
      </a:defRPr>
    </a:lvl6pPr>
    <a:lvl7pPr marL="2743200" algn="l" defTabSz="914400" rtl="0" eaLnBrk="1" latinLnBrk="0" hangingPunct="1">
      <a:defRPr kumimoji="1" kern="1200">
        <a:solidFill>
          <a:schemeClr val="tx1"/>
        </a:solidFill>
        <a:latin typeface="Arial" pitchFamily="34" charset="0"/>
        <a:ea typeface="MS PGothic" pitchFamily="34" charset="-128"/>
        <a:cs typeface="Arial" pitchFamily="34" charset="0"/>
      </a:defRPr>
    </a:lvl7pPr>
    <a:lvl8pPr marL="3200400" algn="l" defTabSz="914400" rtl="0" eaLnBrk="1" latinLnBrk="0" hangingPunct="1">
      <a:defRPr kumimoji="1" kern="1200">
        <a:solidFill>
          <a:schemeClr val="tx1"/>
        </a:solidFill>
        <a:latin typeface="Arial" pitchFamily="34" charset="0"/>
        <a:ea typeface="MS PGothic" pitchFamily="34" charset="-128"/>
        <a:cs typeface="Arial" pitchFamily="34" charset="0"/>
      </a:defRPr>
    </a:lvl8pPr>
    <a:lvl9pPr marL="3657600" algn="l" defTabSz="914400" rtl="0" eaLnBrk="1" latinLnBrk="0" hangingPunct="1">
      <a:defRPr kumimoji="1" kern="1200">
        <a:solidFill>
          <a:schemeClr val="tx1"/>
        </a:solidFill>
        <a:latin typeface="Arial" pitchFamily="34" charset="0"/>
        <a:ea typeface="MS PGothic" pitchFamily="34" charset="-128"/>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user" initials="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2060"/>
    <a:srgbClr val="008000"/>
    <a:srgbClr val="1F497D"/>
    <a:srgbClr val="99CCFF"/>
    <a:srgbClr val="F4CA18"/>
    <a:srgbClr val="FFCC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3896" autoAdjust="0"/>
  </p:normalViewPr>
  <p:slideViewPr>
    <p:cSldViewPr>
      <p:cViewPr varScale="1">
        <p:scale>
          <a:sx n="70" d="100"/>
          <a:sy n="70" d="100"/>
        </p:scale>
        <p:origin x="137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7589EA63-618F-4FD8-98E6-3DC712444576}" type="datetimeFigureOut">
              <a:rPr lang="ja-JP" altLang="en-US"/>
              <a:pPr/>
              <a:t>2016/2/18</a:t>
            </a:fld>
            <a:endParaRPr lang="en-US" altLang="ja-JP"/>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ja-JP" altLang="en-US" noProof="0" smtClean="0"/>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1C7632F-0067-4315-B493-1B00CDF06E00}" type="slidenum">
              <a:rPr lang="ja-JP" altLang="en-US"/>
              <a:pPr/>
              <a:t>‹#›</a:t>
            </a:fld>
            <a:endParaRPr lang="en-US" altLang="ja-JP"/>
          </a:p>
        </p:txBody>
      </p:sp>
    </p:spTree>
    <p:extLst>
      <p:ext uri="{BB962C8B-B14F-4D97-AF65-F5344CB8AC3E}">
        <p14:creationId xmlns:p14="http://schemas.microsoft.com/office/powerpoint/2010/main" val="28058530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kumimoji="1"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kumimoji="1"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kumimoji="1"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kumimoji="1" sz="1200" kern="1200">
        <a:solidFill>
          <a:schemeClr val="tx1"/>
        </a:solidFill>
        <a:latin typeface="+mn-lt"/>
        <a:ea typeface="MS PGothic" pitchFamily="34"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1C7632F-0067-4315-B493-1B00CDF06E00}" type="slidenum">
              <a:rPr lang="ja-JP" altLang="en-US" smtClean="0"/>
              <a:pPr/>
              <a:t>1</a:t>
            </a:fld>
            <a:endParaRPr lang="en-US" altLang="ja-JP"/>
          </a:p>
        </p:txBody>
      </p:sp>
    </p:spTree>
    <p:extLst>
      <p:ext uri="{BB962C8B-B14F-4D97-AF65-F5344CB8AC3E}">
        <p14:creationId xmlns:p14="http://schemas.microsoft.com/office/powerpoint/2010/main" val="53649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20C1FEE-ABFF-4327-8509-7CA0705B4860}" type="slidenum">
              <a:rPr lang="ar-SA" altLang="tr-TR">
                <a:latin typeface="Times New Roman" panose="02020603050405020304" pitchFamily="18" charset="0"/>
                <a:cs typeface="Times New Roman" panose="02020603050405020304" pitchFamily="18" charset="0"/>
              </a:rPr>
              <a:pPr eaLnBrk="1" hangingPunct="1"/>
              <a:t>15</a:t>
            </a:fld>
            <a:endParaRPr lang="en-US" altLang="tr-TR">
              <a:latin typeface="Times New Roman" panose="02020603050405020304" pitchFamily="18" charset="0"/>
              <a:cs typeface="Times New Roman" panose="02020603050405020304" pitchFamily="18" charset="0"/>
            </a:endParaRPr>
          </a:p>
        </p:txBody>
      </p:sp>
      <p:sp>
        <p:nvSpPr>
          <p:cNvPr id="358403" name="Rectangle 2"/>
          <p:cNvSpPr>
            <a:spLocks noGrp="1" noRot="1" noChangeAspect="1" noChangeArrowheads="1" noTextEdit="1"/>
          </p:cNvSpPr>
          <p:nvPr>
            <p:ph type="sldImg"/>
          </p:nvPr>
        </p:nvSpPr>
        <p:spPr>
          <a:ln/>
        </p:spPr>
      </p:sp>
      <p:sp>
        <p:nvSpPr>
          <p:cNvPr id="358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cs typeface="Arial" panose="020B0604020202020204" pitchFamily="34" charset="0"/>
            </a:endParaRPr>
          </a:p>
        </p:txBody>
      </p:sp>
    </p:spTree>
    <p:extLst>
      <p:ext uri="{BB962C8B-B14F-4D97-AF65-F5344CB8AC3E}">
        <p14:creationId xmlns:p14="http://schemas.microsoft.com/office/powerpoint/2010/main" val="790926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F1C7632F-0067-4315-B493-1B00CDF06E00}" type="slidenum">
              <a:rPr lang="ja-JP" altLang="en-US" smtClean="0"/>
              <a:pPr/>
              <a:t>17</a:t>
            </a:fld>
            <a:endParaRPr lang="en-US" altLang="ja-JP"/>
          </a:p>
        </p:txBody>
      </p:sp>
    </p:spTree>
    <p:extLst>
      <p:ext uri="{BB962C8B-B14F-4D97-AF65-F5344CB8AC3E}">
        <p14:creationId xmlns:p14="http://schemas.microsoft.com/office/powerpoint/2010/main" val="3012627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1C7632F-0067-4315-B493-1B00CDF06E00}" type="slidenum">
              <a:rPr lang="ja-JP" altLang="en-US" smtClean="0"/>
              <a:pPr/>
              <a:t>18</a:t>
            </a:fld>
            <a:endParaRPr lang="en-US" altLang="ja-JP"/>
          </a:p>
        </p:txBody>
      </p:sp>
    </p:spTree>
    <p:extLst>
      <p:ext uri="{BB962C8B-B14F-4D97-AF65-F5344CB8AC3E}">
        <p14:creationId xmlns:p14="http://schemas.microsoft.com/office/powerpoint/2010/main" val="1288090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F1C7632F-0067-4315-B493-1B00CDF06E00}" type="slidenum">
              <a:rPr lang="ja-JP" altLang="en-US" smtClean="0"/>
              <a:pPr/>
              <a:t>20</a:t>
            </a:fld>
            <a:endParaRPr lang="en-US" altLang="ja-JP"/>
          </a:p>
        </p:txBody>
      </p:sp>
    </p:spTree>
    <p:extLst>
      <p:ext uri="{BB962C8B-B14F-4D97-AF65-F5344CB8AC3E}">
        <p14:creationId xmlns:p14="http://schemas.microsoft.com/office/powerpoint/2010/main" val="4132544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265C963-28F6-4D43-8400-C7A31033B6D0}" type="slidenum">
              <a:rPr lang="ar-SA" altLang="tr-TR">
                <a:latin typeface="Times New Roman" panose="02020603050405020304" pitchFamily="18" charset="0"/>
                <a:cs typeface="Times New Roman" panose="02020603050405020304" pitchFamily="18" charset="0"/>
              </a:rPr>
              <a:pPr eaLnBrk="1" hangingPunct="1"/>
              <a:t>30</a:t>
            </a:fld>
            <a:endParaRPr lang="en-US" altLang="tr-TR">
              <a:latin typeface="Times New Roman" panose="02020603050405020304" pitchFamily="18" charset="0"/>
              <a:cs typeface="Times New Roman" panose="02020603050405020304" pitchFamily="18" charset="0"/>
            </a:endParaRPr>
          </a:p>
        </p:txBody>
      </p:sp>
      <p:sp>
        <p:nvSpPr>
          <p:cNvPr id="359427" name="Rectangle 2"/>
          <p:cNvSpPr>
            <a:spLocks noGrp="1" noRot="1" noChangeAspect="1" noChangeArrowheads="1" noTextEdit="1"/>
          </p:cNvSpPr>
          <p:nvPr>
            <p:ph type="sldImg"/>
          </p:nvPr>
        </p:nvSpPr>
        <p:spPr>
          <a:ln/>
        </p:spPr>
      </p:sp>
      <p:sp>
        <p:nvSpPr>
          <p:cNvPr id="359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cs typeface="Arial" panose="020B0604020202020204" pitchFamily="34" charset="0"/>
            </a:endParaRPr>
          </a:p>
        </p:txBody>
      </p:sp>
    </p:spTree>
    <p:extLst>
      <p:ext uri="{BB962C8B-B14F-4D97-AF65-F5344CB8AC3E}">
        <p14:creationId xmlns:p14="http://schemas.microsoft.com/office/powerpoint/2010/main" val="705732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F1C7632F-0067-4315-B493-1B00CDF06E00}" type="slidenum">
              <a:rPr lang="ja-JP" altLang="en-US" smtClean="0"/>
              <a:pPr/>
              <a:t>37</a:t>
            </a:fld>
            <a:endParaRPr lang="en-US" altLang="ja-JP"/>
          </a:p>
        </p:txBody>
      </p:sp>
    </p:spTree>
    <p:extLst>
      <p:ext uri="{BB962C8B-B14F-4D97-AF65-F5344CB8AC3E}">
        <p14:creationId xmlns:p14="http://schemas.microsoft.com/office/powerpoint/2010/main" val="3584529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81E43FD-E9E7-4F78-ADE4-DFD85521E35C}" type="datetime1">
              <a:rPr lang="tr-TR" altLang="ja-JP" smtClean="0"/>
              <a:t>18.02.2016</a:t>
            </a:fld>
            <a:endParaRPr lang="en-US" altLang="ja-JP"/>
          </a:p>
        </p:txBody>
      </p:sp>
      <p:sp>
        <p:nvSpPr>
          <p:cNvPr id="19" name="Footer Placeholder 18"/>
          <p:cNvSpPr>
            <a:spLocks noGrp="1"/>
          </p:cNvSpPr>
          <p:nvPr>
            <p:ph type="ftr" sz="quarter" idx="11"/>
          </p:nvPr>
        </p:nvSpPr>
        <p:spPr/>
        <p:txBody>
          <a:bodyPr/>
          <a:lstStyle/>
          <a:p>
            <a:r>
              <a:rPr lang="en-US" altLang="ja-JP" smtClean="0"/>
              <a:t>AI, Solving problems by search</a:t>
            </a:r>
            <a:endParaRPr lang="ja-JP" altLang="en-US"/>
          </a:p>
        </p:txBody>
      </p:sp>
      <p:sp>
        <p:nvSpPr>
          <p:cNvPr id="27" name="Slide Number Placeholder 26"/>
          <p:cNvSpPr>
            <a:spLocks noGrp="1"/>
          </p:cNvSpPr>
          <p:nvPr>
            <p:ph type="sldNum" sz="quarter" idx="12"/>
          </p:nvPr>
        </p:nvSpPr>
        <p:spPr/>
        <p:txBody>
          <a:bodyPr/>
          <a:lstStyle/>
          <a:p>
            <a:fld id="{C21DEC4A-011F-4025-A97A-5838DB46F037}" type="slidenum">
              <a:rPr lang="ja-JP" altLang="en-US" smtClean="0"/>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A131D8-53BB-43ED-9946-DDF8A03AD608}" type="datetime1">
              <a:rPr lang="tr-TR" altLang="ja-JP" smtClean="0"/>
              <a:t>18.02.2016</a:t>
            </a:fld>
            <a:endParaRPr lang="en-US" altLang="ja-JP"/>
          </a:p>
        </p:txBody>
      </p:sp>
      <p:sp>
        <p:nvSpPr>
          <p:cNvPr id="5" name="Footer Placeholder 4"/>
          <p:cNvSpPr>
            <a:spLocks noGrp="1"/>
          </p:cNvSpPr>
          <p:nvPr>
            <p:ph type="ftr" sz="quarter" idx="11"/>
          </p:nvPr>
        </p:nvSpPr>
        <p:spPr/>
        <p:txBody>
          <a:bodyPr/>
          <a:lstStyle/>
          <a:p>
            <a:r>
              <a:rPr lang="en-US" altLang="ja-JP" smtClean="0"/>
              <a:t>AI, Solving problems by search</a:t>
            </a:r>
            <a:endParaRPr lang="ja-JP" altLang="en-US"/>
          </a:p>
        </p:txBody>
      </p:sp>
      <p:sp>
        <p:nvSpPr>
          <p:cNvPr id="6" name="Slide Number Placeholder 5"/>
          <p:cNvSpPr>
            <a:spLocks noGrp="1"/>
          </p:cNvSpPr>
          <p:nvPr>
            <p:ph type="sldNum" sz="quarter" idx="12"/>
          </p:nvPr>
        </p:nvSpPr>
        <p:spPr/>
        <p:txBody>
          <a:bodyPr/>
          <a:lstStyle/>
          <a:p>
            <a:fld id="{354CD3CA-1BFC-422E-B6DF-1AB1BE26EFFC}" type="slidenum">
              <a:rPr lang="ja-JP" altLang="en-US" smtClean="0"/>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1F3CCEC-CF50-4BB2-8052-1F5F9B6D54CE}" type="datetime1">
              <a:rPr lang="tr-TR" altLang="ja-JP" smtClean="0"/>
              <a:t>18.02.2016</a:t>
            </a:fld>
            <a:endParaRPr lang="en-US" altLang="ja-JP"/>
          </a:p>
        </p:txBody>
      </p:sp>
      <p:sp>
        <p:nvSpPr>
          <p:cNvPr id="5" name="Footer Placeholder 4"/>
          <p:cNvSpPr>
            <a:spLocks noGrp="1"/>
          </p:cNvSpPr>
          <p:nvPr>
            <p:ph type="ftr" sz="quarter" idx="11"/>
          </p:nvPr>
        </p:nvSpPr>
        <p:spPr/>
        <p:txBody>
          <a:bodyPr/>
          <a:lstStyle/>
          <a:p>
            <a:r>
              <a:rPr lang="en-US" altLang="ja-JP" smtClean="0"/>
              <a:t>AI, Solving problems by search</a:t>
            </a:r>
            <a:endParaRPr lang="ja-JP" altLang="en-US"/>
          </a:p>
        </p:txBody>
      </p:sp>
      <p:sp>
        <p:nvSpPr>
          <p:cNvPr id="6" name="Slide Number Placeholder 5"/>
          <p:cNvSpPr>
            <a:spLocks noGrp="1"/>
          </p:cNvSpPr>
          <p:nvPr>
            <p:ph type="sldNum" sz="quarter" idx="12"/>
          </p:nvPr>
        </p:nvSpPr>
        <p:spPr/>
        <p:txBody>
          <a:bodyPr/>
          <a:lstStyle/>
          <a:p>
            <a:fld id="{F295D966-2250-40B1-A908-36122950E610}" type="slidenum">
              <a:rPr lang="ja-JP" altLang="en-US" smtClean="0"/>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89925489-DD6F-4361-B8CA-D6E74DCC9898}" type="datetime1">
              <a:rPr lang="tr-TR" altLang="en-US" smtClean="0"/>
              <a:t>18.02.2016</a:t>
            </a:fld>
            <a:endParaRPr lang="en-US" altLang="en-US"/>
          </a:p>
        </p:txBody>
      </p:sp>
      <p:sp>
        <p:nvSpPr>
          <p:cNvPr id="4" name="Rectangle 5"/>
          <p:cNvSpPr>
            <a:spLocks noGrp="1" noChangeArrowheads="1"/>
          </p:cNvSpPr>
          <p:nvPr>
            <p:ph type="ftr" sz="quarter" idx="11"/>
          </p:nvPr>
        </p:nvSpPr>
        <p:spPr>
          <a:ln/>
        </p:spPr>
        <p:txBody>
          <a:bodyPr/>
          <a:lstStyle>
            <a:lvl1pPr>
              <a:defRPr/>
            </a:lvl1pPr>
          </a:lstStyle>
          <a:p>
            <a:r>
              <a:rPr lang="en-US" altLang="en-US" smtClean="0"/>
              <a:t>AI, Solving problems by search</a:t>
            </a:r>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62C3F5E1-7DC9-47BA-9B84-72FFFC48AC89}" type="slidenum">
              <a:rPr lang="ar-SA" altLang="en-US"/>
              <a:pPr/>
              <a:t>‹#›</a:t>
            </a:fld>
            <a:endParaRPr lang="en-US" altLang="en-US"/>
          </a:p>
        </p:txBody>
      </p:sp>
    </p:spTree>
    <p:extLst>
      <p:ext uri="{BB962C8B-B14F-4D97-AF65-F5344CB8AC3E}">
        <p14:creationId xmlns:p14="http://schemas.microsoft.com/office/powerpoint/2010/main" val="2557847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975F1BF-C43B-493E-AF9C-75EE702845B3}" type="datetime1">
              <a:rPr lang="tr-TR" altLang="ja-JP" smtClean="0"/>
              <a:t>18.02.2016</a:t>
            </a:fld>
            <a:endParaRPr lang="en-US" altLang="ja-JP"/>
          </a:p>
        </p:txBody>
      </p:sp>
      <p:sp>
        <p:nvSpPr>
          <p:cNvPr id="5" name="Footer Placeholder 4"/>
          <p:cNvSpPr>
            <a:spLocks noGrp="1"/>
          </p:cNvSpPr>
          <p:nvPr>
            <p:ph type="ftr" sz="quarter" idx="11"/>
          </p:nvPr>
        </p:nvSpPr>
        <p:spPr/>
        <p:txBody>
          <a:bodyPr/>
          <a:lstStyle/>
          <a:p>
            <a:r>
              <a:rPr lang="en-US" altLang="ja-JP" smtClean="0"/>
              <a:t>AI, Solving problems by search</a:t>
            </a:r>
            <a:endParaRPr lang="ja-JP" altLang="en-US"/>
          </a:p>
        </p:txBody>
      </p:sp>
      <p:sp>
        <p:nvSpPr>
          <p:cNvPr id="6" name="Slide Number Placeholder 5"/>
          <p:cNvSpPr>
            <a:spLocks noGrp="1"/>
          </p:cNvSpPr>
          <p:nvPr>
            <p:ph type="sldNum" sz="quarter" idx="12"/>
          </p:nvPr>
        </p:nvSpPr>
        <p:spPr/>
        <p:txBody>
          <a:bodyPr/>
          <a:lstStyle/>
          <a:p>
            <a:fld id="{F0C8548C-B734-4C71-84E7-959ED06EFFAA}" type="slidenum">
              <a:rPr lang="ja-JP" altLang="en-US" smtClean="0"/>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44D7392-466D-4447-A9A3-ECBA71342E68}" type="datetime1">
              <a:rPr lang="tr-TR" altLang="ja-JP" smtClean="0"/>
              <a:t>18.02.2016</a:t>
            </a:fld>
            <a:endParaRPr lang="en-US" altLang="ja-JP"/>
          </a:p>
        </p:txBody>
      </p:sp>
      <p:sp>
        <p:nvSpPr>
          <p:cNvPr id="5" name="Footer Placeholder 4"/>
          <p:cNvSpPr>
            <a:spLocks noGrp="1"/>
          </p:cNvSpPr>
          <p:nvPr>
            <p:ph type="ftr" sz="quarter" idx="11"/>
          </p:nvPr>
        </p:nvSpPr>
        <p:spPr/>
        <p:txBody>
          <a:bodyPr/>
          <a:lstStyle/>
          <a:p>
            <a:r>
              <a:rPr lang="en-US" altLang="ja-JP" smtClean="0"/>
              <a:t>AI, Solving problems by search</a:t>
            </a:r>
            <a:endParaRPr lang="ja-JP" altLang="en-US"/>
          </a:p>
        </p:txBody>
      </p:sp>
      <p:sp>
        <p:nvSpPr>
          <p:cNvPr id="6" name="Slide Number Placeholder 5"/>
          <p:cNvSpPr>
            <a:spLocks noGrp="1"/>
          </p:cNvSpPr>
          <p:nvPr>
            <p:ph type="sldNum" sz="quarter" idx="12"/>
          </p:nvPr>
        </p:nvSpPr>
        <p:spPr/>
        <p:txBody>
          <a:bodyPr/>
          <a:lstStyle/>
          <a:p>
            <a:fld id="{BEF7B0AB-68B6-40FD-B142-F5C1BF8EE6F5}" type="slidenum">
              <a:rPr lang="ja-JP" altLang="en-US" smtClean="0"/>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2613885-EDA0-4C69-A4C8-2EF712F5330F}" type="datetime1">
              <a:rPr lang="tr-TR" altLang="ja-JP" smtClean="0"/>
              <a:t>18.02.2016</a:t>
            </a:fld>
            <a:endParaRPr lang="en-US" altLang="ja-JP"/>
          </a:p>
        </p:txBody>
      </p:sp>
      <p:sp>
        <p:nvSpPr>
          <p:cNvPr id="6" name="Footer Placeholder 5"/>
          <p:cNvSpPr>
            <a:spLocks noGrp="1"/>
          </p:cNvSpPr>
          <p:nvPr>
            <p:ph type="ftr" sz="quarter" idx="11"/>
          </p:nvPr>
        </p:nvSpPr>
        <p:spPr/>
        <p:txBody>
          <a:bodyPr/>
          <a:lstStyle/>
          <a:p>
            <a:r>
              <a:rPr lang="en-US" altLang="ja-JP" smtClean="0"/>
              <a:t>AI, Solving problems by search</a:t>
            </a:r>
            <a:endParaRPr lang="ja-JP" altLang="en-US"/>
          </a:p>
        </p:txBody>
      </p:sp>
      <p:sp>
        <p:nvSpPr>
          <p:cNvPr id="7" name="Slide Number Placeholder 6"/>
          <p:cNvSpPr>
            <a:spLocks noGrp="1"/>
          </p:cNvSpPr>
          <p:nvPr>
            <p:ph type="sldNum" sz="quarter" idx="12"/>
          </p:nvPr>
        </p:nvSpPr>
        <p:spPr/>
        <p:txBody>
          <a:bodyPr/>
          <a:lstStyle/>
          <a:p>
            <a:fld id="{D59CFD42-4A6A-459F-8123-5BF0DCF41177}" type="slidenum">
              <a:rPr lang="ja-JP" altLang="en-US" smtClean="0"/>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AE3455F-2774-4361-9710-E9B7CEE96C54}" type="datetime1">
              <a:rPr lang="tr-TR" altLang="ja-JP" smtClean="0"/>
              <a:t>18.02.2016</a:t>
            </a:fld>
            <a:endParaRPr lang="en-US" altLang="ja-JP"/>
          </a:p>
        </p:txBody>
      </p:sp>
      <p:sp>
        <p:nvSpPr>
          <p:cNvPr id="8" name="Footer Placeholder 7"/>
          <p:cNvSpPr>
            <a:spLocks noGrp="1"/>
          </p:cNvSpPr>
          <p:nvPr>
            <p:ph type="ftr" sz="quarter" idx="11"/>
          </p:nvPr>
        </p:nvSpPr>
        <p:spPr/>
        <p:txBody>
          <a:bodyPr/>
          <a:lstStyle/>
          <a:p>
            <a:r>
              <a:rPr lang="en-US" altLang="ja-JP" smtClean="0"/>
              <a:t>AI, Solving problems by search</a:t>
            </a:r>
            <a:endParaRPr lang="ja-JP" altLang="en-US"/>
          </a:p>
        </p:txBody>
      </p:sp>
      <p:sp>
        <p:nvSpPr>
          <p:cNvPr id="9" name="Slide Number Placeholder 8"/>
          <p:cNvSpPr>
            <a:spLocks noGrp="1"/>
          </p:cNvSpPr>
          <p:nvPr>
            <p:ph type="sldNum" sz="quarter" idx="12"/>
          </p:nvPr>
        </p:nvSpPr>
        <p:spPr/>
        <p:txBody>
          <a:bodyPr/>
          <a:lstStyle/>
          <a:p>
            <a:fld id="{3A39B959-4485-4675-A63E-29C5CCEF0006}" type="slidenum">
              <a:rPr lang="ja-JP" altLang="en-US" smtClean="0"/>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44CAF21-A530-4AF1-B4A3-3020FB729798}" type="datetime1">
              <a:rPr lang="tr-TR" altLang="ja-JP" smtClean="0"/>
              <a:t>18.02.2016</a:t>
            </a:fld>
            <a:endParaRPr lang="en-US" altLang="ja-JP"/>
          </a:p>
        </p:txBody>
      </p:sp>
      <p:sp>
        <p:nvSpPr>
          <p:cNvPr id="4" name="Footer Placeholder 3"/>
          <p:cNvSpPr>
            <a:spLocks noGrp="1"/>
          </p:cNvSpPr>
          <p:nvPr>
            <p:ph type="ftr" sz="quarter" idx="11"/>
          </p:nvPr>
        </p:nvSpPr>
        <p:spPr/>
        <p:txBody>
          <a:bodyPr/>
          <a:lstStyle/>
          <a:p>
            <a:r>
              <a:rPr lang="en-US" altLang="ja-JP" smtClean="0"/>
              <a:t>AI, Solving problems by search</a:t>
            </a:r>
            <a:endParaRPr lang="ja-JP" altLang="en-US"/>
          </a:p>
        </p:txBody>
      </p:sp>
      <p:sp>
        <p:nvSpPr>
          <p:cNvPr id="5" name="Slide Number Placeholder 4"/>
          <p:cNvSpPr>
            <a:spLocks noGrp="1"/>
          </p:cNvSpPr>
          <p:nvPr>
            <p:ph type="sldNum" sz="quarter" idx="12"/>
          </p:nvPr>
        </p:nvSpPr>
        <p:spPr/>
        <p:txBody>
          <a:bodyPr/>
          <a:lstStyle/>
          <a:p>
            <a:fld id="{2B018D6D-BDFC-449A-BCA5-DD7A21A3F490}" type="slidenum">
              <a:rPr lang="ja-JP" altLang="en-US" smtClean="0"/>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8745D5-AE9B-4386-9BCF-6EECC34A1663}" type="datetime1">
              <a:rPr lang="tr-TR" altLang="ja-JP" smtClean="0"/>
              <a:t>18.02.2016</a:t>
            </a:fld>
            <a:endParaRPr lang="en-US" altLang="ja-JP"/>
          </a:p>
        </p:txBody>
      </p:sp>
      <p:sp>
        <p:nvSpPr>
          <p:cNvPr id="3" name="Footer Placeholder 2"/>
          <p:cNvSpPr>
            <a:spLocks noGrp="1"/>
          </p:cNvSpPr>
          <p:nvPr>
            <p:ph type="ftr" sz="quarter" idx="11"/>
          </p:nvPr>
        </p:nvSpPr>
        <p:spPr/>
        <p:txBody>
          <a:bodyPr/>
          <a:lstStyle/>
          <a:p>
            <a:r>
              <a:rPr lang="en-US" altLang="ja-JP" smtClean="0"/>
              <a:t>AI, Solving problems by search</a:t>
            </a:r>
            <a:endParaRPr lang="ja-JP" altLang="en-US"/>
          </a:p>
        </p:txBody>
      </p:sp>
      <p:sp>
        <p:nvSpPr>
          <p:cNvPr id="4" name="Slide Number Placeholder 3"/>
          <p:cNvSpPr>
            <a:spLocks noGrp="1"/>
          </p:cNvSpPr>
          <p:nvPr>
            <p:ph type="sldNum" sz="quarter" idx="12"/>
          </p:nvPr>
        </p:nvSpPr>
        <p:spPr/>
        <p:txBody>
          <a:bodyPr/>
          <a:lstStyle/>
          <a:p>
            <a:fld id="{87E3256F-6E8F-411B-90C0-D0D1137234F5}" type="slidenum">
              <a:rPr lang="ja-JP" altLang="en-US" smtClean="0"/>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9DACD70-F4EC-4954-B2E6-AF45C878CF80}" type="datetime1">
              <a:rPr lang="tr-TR" altLang="ja-JP" smtClean="0"/>
              <a:t>18.02.2016</a:t>
            </a:fld>
            <a:endParaRPr lang="en-US" altLang="ja-JP"/>
          </a:p>
        </p:txBody>
      </p:sp>
      <p:sp>
        <p:nvSpPr>
          <p:cNvPr id="6" name="Footer Placeholder 5"/>
          <p:cNvSpPr>
            <a:spLocks noGrp="1"/>
          </p:cNvSpPr>
          <p:nvPr>
            <p:ph type="ftr" sz="quarter" idx="11"/>
          </p:nvPr>
        </p:nvSpPr>
        <p:spPr/>
        <p:txBody>
          <a:bodyPr/>
          <a:lstStyle/>
          <a:p>
            <a:r>
              <a:rPr lang="en-US" altLang="ja-JP" smtClean="0"/>
              <a:t>AI, Solving problems by search</a:t>
            </a:r>
            <a:endParaRPr lang="ja-JP" altLang="en-US"/>
          </a:p>
        </p:txBody>
      </p:sp>
      <p:sp>
        <p:nvSpPr>
          <p:cNvPr id="7" name="Slide Number Placeholder 6"/>
          <p:cNvSpPr>
            <a:spLocks noGrp="1"/>
          </p:cNvSpPr>
          <p:nvPr>
            <p:ph type="sldNum" sz="quarter" idx="12"/>
          </p:nvPr>
        </p:nvSpPr>
        <p:spPr/>
        <p:txBody>
          <a:bodyPr/>
          <a:lstStyle/>
          <a:p>
            <a:fld id="{63BBA3F4-1777-4798-8DBE-69D316358B51}" type="slidenum">
              <a:rPr lang="ja-JP" altLang="en-US" smtClean="0"/>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EE4C045-B906-476C-AE48-98B5108E3991}" type="datetime1">
              <a:rPr lang="tr-TR" altLang="ja-JP" smtClean="0"/>
              <a:t>18.02.2016</a:t>
            </a:fld>
            <a:endParaRPr lang="en-US" altLang="ja-JP"/>
          </a:p>
        </p:txBody>
      </p:sp>
      <p:sp>
        <p:nvSpPr>
          <p:cNvPr id="6" name="Footer Placeholder 5"/>
          <p:cNvSpPr>
            <a:spLocks noGrp="1"/>
          </p:cNvSpPr>
          <p:nvPr>
            <p:ph type="ftr" sz="quarter" idx="11"/>
          </p:nvPr>
        </p:nvSpPr>
        <p:spPr/>
        <p:txBody>
          <a:bodyPr/>
          <a:lstStyle/>
          <a:p>
            <a:r>
              <a:rPr lang="en-US" altLang="ja-JP" smtClean="0"/>
              <a:t>AI, Solving problems by search</a:t>
            </a:r>
            <a:endParaRPr lang="ja-JP" altLang="en-US"/>
          </a:p>
        </p:txBody>
      </p:sp>
      <p:sp>
        <p:nvSpPr>
          <p:cNvPr id="7" name="Slide Number Placeholder 6"/>
          <p:cNvSpPr>
            <a:spLocks noGrp="1"/>
          </p:cNvSpPr>
          <p:nvPr>
            <p:ph type="sldNum" sz="quarter" idx="12"/>
          </p:nvPr>
        </p:nvSpPr>
        <p:spPr>
          <a:xfrm>
            <a:off x="8077200" y="6356350"/>
            <a:ext cx="609600" cy="365125"/>
          </a:xfrm>
        </p:spPr>
        <p:txBody>
          <a:bodyPr/>
          <a:lstStyle/>
          <a:p>
            <a:fld id="{F96A35B0-C9B1-4691-BABB-ADC8040AB459}" type="slidenum">
              <a:rPr lang="ja-JP" altLang="en-US" smtClean="0"/>
              <a:pPr/>
              <a:t>‹#›</a:t>
            </a:fld>
            <a:endParaRPr lang="en-US" altLang="ja-JP"/>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D1D41BE-E7FC-4FBD-8825-C3040480A966}" type="datetime1">
              <a:rPr lang="tr-TR" altLang="ja-JP" smtClean="0"/>
              <a:t>18.02.2016</a:t>
            </a:fld>
            <a:endParaRPr lang="en-US" altLang="ja-JP"/>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altLang="ja-JP" smtClean="0"/>
              <a:t>AI, Solving problems by search</a:t>
            </a:r>
            <a:endParaRPr lang="ja-JP" alt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127EC03-8BE0-4EC3-B77E-C4BA1BCF37C3}" type="slidenum">
              <a:rPr lang="ja-JP" altLang="en-US" smtClean="0"/>
              <a:pPr/>
              <a:t>‹#›</a:t>
            </a:fld>
            <a:endParaRPr lang="en-US" altLang="ja-JP"/>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hf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0.wmf"/><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2.jpg"/><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14.wmf"/><Relationship Id="rId5" Type="http://schemas.openxmlformats.org/officeDocument/2006/relationships/oleObject" Target="../embeddings/oleObject4.bin"/><Relationship Id="rId4" Type="http://schemas.openxmlformats.org/officeDocument/2006/relationships/image" Target="../media/image13.wmf"/></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notesSlide" Target="../notesSlides/notesSlide7.xml"/><Relationship Id="rId7" Type="http://schemas.openxmlformats.org/officeDocument/2006/relationships/image" Target="../media/image17.wmf"/><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16.wmf"/><Relationship Id="rId4" Type="http://schemas.openxmlformats.org/officeDocument/2006/relationships/oleObject" Target="../embeddings/oleObject5.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9.wmf"/><Relationship Id="rId5" Type="http://schemas.openxmlformats.org/officeDocument/2006/relationships/oleObject" Target="../embeddings/oleObject8.bin"/><Relationship Id="rId4" Type="http://schemas.openxmlformats.org/officeDocument/2006/relationships/image" Target="../media/image18.wmf"/></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2.wmf"/><Relationship Id="rId5" Type="http://schemas.openxmlformats.org/officeDocument/2006/relationships/oleObject" Target="../embeddings/oleObject10.bin"/><Relationship Id="rId4" Type="http://schemas.openxmlformats.org/officeDocument/2006/relationships/image" Target="../media/image21.wmf"/></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1.bin"/><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7.wmf"/><Relationship Id="rId5" Type="http://schemas.openxmlformats.org/officeDocument/2006/relationships/oleObject" Target="../embeddings/oleObject12.bin"/><Relationship Id="rId4" Type="http://schemas.openxmlformats.org/officeDocument/2006/relationships/image" Target="../media/image26.wmf"/></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en-US" altLang="ja-JP" smtClean="0"/>
              <a:t>AI, Solving problems by search</a:t>
            </a:r>
            <a:endParaRPr lang="ja-JP" altLang="en-US"/>
          </a:p>
        </p:txBody>
      </p:sp>
      <p:sp>
        <p:nvSpPr>
          <p:cNvPr id="2051" name="サブタイトル 2"/>
          <p:cNvSpPr>
            <a:spLocks noGrp="1"/>
          </p:cNvSpPr>
          <p:nvPr>
            <p:ph type="body" sz="half" idx="4294967295"/>
          </p:nvPr>
        </p:nvSpPr>
        <p:spPr>
          <a:xfrm>
            <a:off x="640279" y="3501008"/>
            <a:ext cx="7460113" cy="3312368"/>
          </a:xfrm>
        </p:spPr>
        <p:txBody>
          <a:bodyPr anchor="ctr">
            <a:normAutofit fontScale="92500" lnSpcReduction="10000"/>
          </a:bodyPr>
          <a:lstStyle/>
          <a:p>
            <a:pPr algn="ctr" rtl="1">
              <a:lnSpc>
                <a:spcPct val="90000"/>
              </a:lnSpc>
              <a:buNone/>
            </a:pPr>
            <a:endParaRPr lang="en-US" altLang="ja-JP" sz="2400" b="1" dirty="0" smtClean="0">
              <a:solidFill>
                <a:schemeClr val="accent1">
                  <a:lumMod val="50000"/>
                </a:schemeClr>
              </a:solidFill>
              <a:latin typeface="+mj-lt"/>
              <a:ea typeface="+mj-ea"/>
              <a:cs typeface="+mj-cs"/>
            </a:endParaRPr>
          </a:p>
          <a:p>
            <a:pPr algn="ctr" rtl="1">
              <a:lnSpc>
                <a:spcPct val="90000"/>
              </a:lnSpc>
              <a:buNone/>
            </a:pPr>
            <a:r>
              <a:rPr lang="fa-IR" altLang="ja-JP" sz="2400" b="1" dirty="0" smtClean="0">
                <a:solidFill>
                  <a:schemeClr val="accent1">
                    <a:lumMod val="50000"/>
                  </a:schemeClr>
                </a:solidFill>
                <a:latin typeface="+mj-lt"/>
                <a:ea typeface="+mj-ea"/>
                <a:cs typeface="+mj-cs"/>
              </a:rPr>
              <a:t>مدرس</a:t>
            </a:r>
            <a:r>
              <a:rPr lang="fa-IR" altLang="ja-JP" sz="2400" b="1" dirty="0">
                <a:solidFill>
                  <a:schemeClr val="accent1">
                    <a:lumMod val="50000"/>
                  </a:schemeClr>
                </a:solidFill>
                <a:latin typeface="+mj-lt"/>
                <a:ea typeface="+mj-ea"/>
                <a:cs typeface="+mj-cs"/>
              </a:rPr>
              <a:t>: رحیم دهخوارقانی</a:t>
            </a:r>
          </a:p>
          <a:p>
            <a:pPr algn="ctr" rtl="1">
              <a:lnSpc>
                <a:spcPct val="90000"/>
              </a:lnSpc>
              <a:buNone/>
            </a:pPr>
            <a:r>
              <a:rPr lang="fa-IR" altLang="ja-JP" sz="2400" b="1" dirty="0">
                <a:solidFill>
                  <a:schemeClr val="accent1">
                    <a:lumMod val="50000"/>
                  </a:schemeClr>
                </a:solidFill>
                <a:latin typeface="+mj-lt"/>
                <a:ea typeface="+mj-ea"/>
                <a:cs typeface="+mj-cs"/>
              </a:rPr>
              <a:t>بر اساس اسلایدهای محمدمهدی </a:t>
            </a:r>
            <a:r>
              <a:rPr lang="fa-IR" sz="2400" b="1" dirty="0">
                <a:solidFill>
                  <a:schemeClr val="accent1">
                    <a:lumMod val="50000"/>
                  </a:schemeClr>
                </a:solidFill>
                <a:latin typeface="+mj-lt"/>
                <a:ea typeface="+mj-ea"/>
                <a:cs typeface="+mj-cs"/>
              </a:rPr>
              <a:t>يزدان پناه</a:t>
            </a:r>
            <a:endParaRPr lang="fa-IR" altLang="ja-JP" sz="2400" b="1" dirty="0">
              <a:solidFill>
                <a:schemeClr val="accent1">
                  <a:lumMod val="50000"/>
                </a:schemeClr>
              </a:solidFill>
              <a:latin typeface="+mj-lt"/>
              <a:ea typeface="+mj-ea"/>
              <a:cs typeface="+mj-cs"/>
            </a:endParaRPr>
          </a:p>
          <a:p>
            <a:pPr algn="ctr" rtl="1">
              <a:lnSpc>
                <a:spcPct val="90000"/>
              </a:lnSpc>
              <a:buNone/>
            </a:pPr>
            <a:endParaRPr lang="en-AU" altLang="ja-JP" sz="3200" b="1" dirty="0">
              <a:solidFill>
                <a:schemeClr val="accent1">
                  <a:lumMod val="75000"/>
                </a:schemeClr>
              </a:solidFill>
            </a:endParaRPr>
          </a:p>
          <a:p>
            <a:pPr algn="ctr">
              <a:lnSpc>
                <a:spcPct val="90000"/>
              </a:lnSpc>
              <a:buNone/>
            </a:pPr>
            <a:endParaRPr lang="en-US" altLang="ja-JP" sz="2000" b="1" dirty="0" smtClean="0">
              <a:solidFill>
                <a:schemeClr val="accent1">
                  <a:lumMod val="50000"/>
                </a:schemeClr>
              </a:solidFill>
              <a:latin typeface="+mj-lt"/>
              <a:ea typeface="+mj-ea"/>
              <a:cs typeface="+mj-cs"/>
            </a:endParaRPr>
          </a:p>
          <a:p>
            <a:pPr algn="ctr">
              <a:lnSpc>
                <a:spcPct val="90000"/>
              </a:lnSpc>
              <a:buNone/>
            </a:pPr>
            <a:endParaRPr lang="tr-TR" altLang="ja-JP" sz="2000" b="1" dirty="0" smtClean="0">
              <a:solidFill>
                <a:schemeClr val="accent1">
                  <a:lumMod val="50000"/>
                </a:schemeClr>
              </a:solidFill>
              <a:latin typeface="+mj-lt"/>
              <a:ea typeface="+mj-ea"/>
              <a:cs typeface="+mj-cs"/>
            </a:endParaRPr>
          </a:p>
          <a:p>
            <a:pPr algn="ctr">
              <a:lnSpc>
                <a:spcPct val="90000"/>
              </a:lnSpc>
              <a:buNone/>
            </a:pPr>
            <a:endParaRPr lang="en-US" altLang="ja-JP" sz="2800" b="1" dirty="0">
              <a:solidFill>
                <a:schemeClr val="accent1">
                  <a:lumMod val="50000"/>
                </a:schemeClr>
              </a:solidFill>
              <a:latin typeface="+mj-lt"/>
              <a:ea typeface="+mj-ea"/>
              <a:cs typeface="+mj-cs"/>
            </a:endParaRPr>
          </a:p>
          <a:p>
            <a:pPr algn="ctr">
              <a:lnSpc>
                <a:spcPct val="90000"/>
              </a:lnSpc>
              <a:buNone/>
            </a:pPr>
            <a:r>
              <a:rPr lang="fa-IR" altLang="ja-JP" sz="2400" b="1" dirty="0" smtClean="0">
                <a:solidFill>
                  <a:schemeClr val="accent1">
                    <a:lumMod val="50000"/>
                  </a:schemeClr>
                </a:solidFill>
                <a:latin typeface="+mj-lt"/>
                <a:ea typeface="+mj-ea"/>
                <a:cs typeface="+mj-cs"/>
              </a:rPr>
              <a:t>دانشگاه بناب</a:t>
            </a:r>
          </a:p>
          <a:p>
            <a:pPr algn="ctr">
              <a:lnSpc>
                <a:spcPct val="90000"/>
              </a:lnSpc>
              <a:buNone/>
            </a:pPr>
            <a:r>
              <a:rPr lang="fa-IR" altLang="ja-JP" sz="2400" b="1" dirty="0" smtClean="0">
                <a:solidFill>
                  <a:schemeClr val="accent1">
                    <a:lumMod val="50000"/>
                  </a:schemeClr>
                </a:solidFill>
                <a:latin typeface="+mj-lt"/>
                <a:ea typeface="+mj-ea"/>
                <a:cs typeface="+mj-cs"/>
              </a:rPr>
              <a:t>بهار 95</a:t>
            </a:r>
            <a:endParaRPr lang="tr-TR" altLang="ja-JP" sz="4000" dirty="0" smtClean="0">
              <a:solidFill>
                <a:schemeClr val="accent1">
                  <a:lumMod val="50000"/>
                </a:schemeClr>
              </a:solidFill>
              <a:latin typeface="+mj-lt"/>
              <a:ea typeface="+mj-ea"/>
              <a:cs typeface="+mj-cs"/>
            </a:endParaRPr>
          </a:p>
          <a:p>
            <a:pPr algn="ctr">
              <a:lnSpc>
                <a:spcPct val="90000"/>
              </a:lnSpc>
            </a:pPr>
            <a:endParaRPr lang="ja-JP" altLang="en-US" sz="3200" b="1" dirty="0" smtClean="0">
              <a:solidFill>
                <a:schemeClr val="accent1">
                  <a:lumMod val="50000"/>
                </a:schemeClr>
              </a:solidFill>
            </a:endParaRPr>
          </a:p>
        </p:txBody>
      </p:sp>
      <p:sp>
        <p:nvSpPr>
          <p:cNvPr id="9" name="Rectangle 2"/>
          <p:cNvSpPr txBox="1">
            <a:spLocks/>
          </p:cNvSpPr>
          <p:nvPr/>
        </p:nvSpPr>
        <p:spPr>
          <a:xfrm>
            <a:off x="1643042" y="1689107"/>
            <a:ext cx="5953294" cy="1955917"/>
          </a:xfrm>
          <a:prstGeom prst="rect">
            <a:avLst/>
          </a:prstGeom>
        </p:spPr>
        <p:txBody>
          <a:bodyPr>
            <a:noAutofit/>
          </a:bodyPr>
          <a:lstStyle/>
          <a:p>
            <a:pPr algn="ctr" rtl="1" fontAlgn="auto">
              <a:spcAft>
                <a:spcPts val="0"/>
              </a:spcAft>
              <a:defRPr/>
            </a:pPr>
            <a:r>
              <a:rPr kumimoji="0" lang="fa-IR" altLang="ja-JP" sz="3600" b="1" dirty="0" smtClean="0">
                <a:solidFill>
                  <a:schemeClr val="accent1">
                    <a:lumMod val="50000"/>
                  </a:schemeClr>
                </a:solidFill>
                <a:latin typeface="+mj-lt"/>
                <a:ea typeface="+mj-ea"/>
                <a:cs typeface="+mj-cs"/>
              </a:rPr>
              <a:t>هوش مصنوعی</a:t>
            </a:r>
            <a:endParaRPr kumimoji="0" lang="en-US" altLang="ja-JP" sz="3600" b="1" dirty="0" smtClean="0">
              <a:solidFill>
                <a:schemeClr val="accent1">
                  <a:lumMod val="50000"/>
                </a:schemeClr>
              </a:solidFill>
              <a:latin typeface="+mj-lt"/>
              <a:ea typeface="+mj-ea"/>
              <a:cs typeface="+mj-cs"/>
            </a:endParaRPr>
          </a:p>
          <a:p>
            <a:pPr algn="ctr" rtl="1" fontAlgn="auto">
              <a:spcAft>
                <a:spcPts val="0"/>
              </a:spcAft>
              <a:defRPr/>
            </a:pPr>
            <a:r>
              <a:rPr kumimoji="0" lang="fa-IR" altLang="ja-JP" sz="3600" b="1" dirty="0" smtClean="0">
                <a:solidFill>
                  <a:schemeClr val="accent1">
                    <a:lumMod val="50000"/>
                  </a:schemeClr>
                </a:solidFill>
                <a:latin typeface="+mj-lt"/>
                <a:ea typeface="+mj-ea"/>
                <a:cs typeface="+mj-cs"/>
              </a:rPr>
              <a:t>فصل </a:t>
            </a:r>
            <a:r>
              <a:rPr kumimoji="0" lang="fa-IR" altLang="ja-JP" sz="3600" b="1" dirty="0">
                <a:solidFill>
                  <a:schemeClr val="accent1">
                    <a:lumMod val="50000"/>
                  </a:schemeClr>
                </a:solidFill>
                <a:latin typeface="+mj-lt"/>
                <a:ea typeface="+mj-ea"/>
                <a:cs typeface="+mj-cs"/>
              </a:rPr>
              <a:t>س</a:t>
            </a:r>
            <a:r>
              <a:rPr kumimoji="0" lang="fa-IR" altLang="ja-JP" sz="3600" b="1" dirty="0" smtClean="0">
                <a:solidFill>
                  <a:schemeClr val="accent1">
                    <a:lumMod val="50000"/>
                  </a:schemeClr>
                </a:solidFill>
                <a:latin typeface="+mj-lt"/>
                <a:ea typeface="+mj-ea"/>
                <a:cs typeface="+mj-cs"/>
              </a:rPr>
              <a:t>وم</a:t>
            </a:r>
            <a:r>
              <a:rPr kumimoji="0" lang="fa-IR" altLang="ja-JP" sz="3600" b="1" dirty="0">
                <a:solidFill>
                  <a:schemeClr val="accent1">
                    <a:lumMod val="50000"/>
                  </a:schemeClr>
                </a:solidFill>
                <a:latin typeface="+mj-lt"/>
                <a:ea typeface="+mj-ea"/>
                <a:cs typeface="+mj-cs"/>
              </a:rPr>
              <a:t>: </a:t>
            </a:r>
            <a:r>
              <a:rPr kumimoji="0" lang="fa-IR" altLang="tr-TR" sz="3600" b="1" dirty="0">
                <a:solidFill>
                  <a:schemeClr val="accent1">
                    <a:lumMod val="50000"/>
                  </a:schemeClr>
                </a:solidFill>
                <a:latin typeface="+mj-lt"/>
                <a:ea typeface="+mj-ea"/>
                <a:cs typeface="+mj-cs"/>
              </a:rPr>
              <a:t>حل مسئله با </a:t>
            </a:r>
            <a:r>
              <a:rPr kumimoji="0" lang="fa-IR" altLang="tr-TR" sz="3600" b="1" dirty="0" smtClean="0">
                <a:solidFill>
                  <a:schemeClr val="accent1">
                    <a:lumMod val="50000"/>
                  </a:schemeClr>
                </a:solidFill>
                <a:latin typeface="+mj-lt"/>
                <a:ea typeface="+mj-ea"/>
                <a:cs typeface="+mj-cs"/>
              </a:rPr>
              <a:t>جستجو</a:t>
            </a:r>
            <a:endParaRPr kumimoji="0" lang="fa-IR" altLang="tr-TR" sz="3600" b="1" dirty="0">
              <a:solidFill>
                <a:schemeClr val="accent1">
                  <a:lumMod val="50000"/>
                </a:schemeClr>
              </a:solidFill>
              <a:latin typeface="+mj-lt"/>
              <a:ea typeface="+mj-ea"/>
              <a:cs typeface="+mj-cs"/>
            </a:endParaRPr>
          </a:p>
          <a:p>
            <a:pPr algn="ctr" rtl="1" fontAlgn="auto">
              <a:spcAft>
                <a:spcPts val="0"/>
              </a:spcAft>
              <a:defRPr/>
            </a:pPr>
            <a:r>
              <a:rPr kumimoji="0" lang="tr-TR" sz="3200" b="1" dirty="0">
                <a:solidFill>
                  <a:schemeClr val="accent1">
                    <a:lumMod val="50000"/>
                  </a:schemeClr>
                </a:solidFill>
                <a:latin typeface="+mj-lt"/>
                <a:ea typeface="+mj-ea"/>
                <a:cs typeface="+mj-cs"/>
              </a:rPr>
              <a:t>Solving Problems by Searching</a:t>
            </a:r>
            <a:endParaRPr kumimoji="0" lang="fa-IR" altLang="ja-JP" sz="3200" b="1" dirty="0">
              <a:solidFill>
                <a:schemeClr val="accent1">
                  <a:lumMod val="50000"/>
                </a:schemeClr>
              </a:solidFill>
              <a:latin typeface="+mj-lt"/>
              <a:ea typeface="+mj-ea"/>
              <a:cs typeface="+mj-cs"/>
            </a:endParaRPr>
          </a:p>
        </p:txBody>
      </p:sp>
      <p:sp>
        <p:nvSpPr>
          <p:cNvPr id="10" name="Date Placeholder 5"/>
          <p:cNvSpPr>
            <a:spLocks noGrp="1"/>
          </p:cNvSpPr>
          <p:nvPr>
            <p:ph type="dt" sz="half" idx="10"/>
          </p:nvPr>
        </p:nvSpPr>
        <p:spPr>
          <a:xfrm>
            <a:off x="251520" y="6453336"/>
            <a:ext cx="1090464" cy="268139"/>
          </a:xfrm>
        </p:spPr>
        <p:txBody>
          <a:bodyPr/>
          <a:lstStyle/>
          <a:p>
            <a:fld id="{3B79EF1E-0F99-4AD1-AF62-3ACF4F188708}" type="datetime1">
              <a:rPr lang="tr-TR" altLang="ja-JP" smtClean="0"/>
              <a:t>18.02.2016</a:t>
            </a:fld>
            <a:endParaRPr lang="en-US" altLang="ja-JP" dirty="0"/>
          </a:p>
        </p:txBody>
      </p:sp>
      <p:sp>
        <p:nvSpPr>
          <p:cNvPr id="2" name="Slide Number Placeholder 1"/>
          <p:cNvSpPr>
            <a:spLocks noGrp="1"/>
          </p:cNvSpPr>
          <p:nvPr>
            <p:ph type="sldNum" sz="quarter" idx="12"/>
          </p:nvPr>
        </p:nvSpPr>
        <p:spPr/>
        <p:txBody>
          <a:bodyPr/>
          <a:lstStyle/>
          <a:p>
            <a:fld id="{87E3256F-6E8F-411B-90C0-D0D1137234F5}" type="slidenum">
              <a:rPr lang="ja-JP" altLang="en-US" smtClean="0"/>
              <a:pPr/>
              <a:t>1</a:t>
            </a:fld>
            <a:endParaRPr lang="en-US" altLang="ja-JP"/>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0109" y="9094"/>
            <a:ext cx="1103891" cy="153963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fld id="{C6E8FAFB-487F-4CC1-AA89-8CAB6F0FF2F1}" type="datetime1">
              <a:rPr lang="tr-TR" altLang="en-US" smtClean="0"/>
              <a:t>18.02.2016</a:t>
            </a:fld>
            <a:endParaRPr lang="en-US" altLang="en-US"/>
          </a:p>
        </p:txBody>
      </p:sp>
      <p:sp>
        <p:nvSpPr>
          <p:cNvPr id="14541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a:spcBef>
                <a:spcPct val="0"/>
              </a:spcBef>
              <a:buClrTx/>
              <a:buSzTx/>
              <a:buFontTx/>
              <a:buNone/>
            </a:pPr>
            <a:r>
              <a:rPr lang="en-US" altLang="en-US" sz="1200" smtClean="0">
                <a:latin typeface="Garamond" panose="02020404030301010803" pitchFamily="18" charset="0"/>
              </a:rPr>
              <a:t>AI, Solving problems by search</a:t>
            </a:r>
            <a:endParaRPr lang="en-US" altLang="en-US" sz="1200">
              <a:latin typeface="Garamond" panose="02020404030301010803" pitchFamily="18" charset="0"/>
            </a:endParaRPr>
          </a:p>
        </p:txBody>
      </p:sp>
      <p:sp>
        <p:nvSpPr>
          <p:cNvPr id="1454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rtl="0">
              <a:spcBef>
                <a:spcPct val="0"/>
              </a:spcBef>
              <a:buClrTx/>
              <a:buSzTx/>
              <a:buFontTx/>
              <a:buNone/>
            </a:pPr>
            <a:fld id="{9253D5A3-AFDD-4DE5-81B5-6E8F49103C31}" type="slidenum">
              <a:rPr lang="ar-SA" altLang="en-US" sz="1200">
                <a:latin typeface="Garamond" panose="02020404030301010803" pitchFamily="18" charset="0"/>
              </a:rPr>
              <a:pPr rtl="0">
                <a:spcBef>
                  <a:spcPct val="0"/>
                </a:spcBef>
                <a:buClrTx/>
                <a:buSzTx/>
                <a:buFontTx/>
                <a:buNone/>
              </a:pPr>
              <a:t>10</a:t>
            </a:fld>
            <a:endParaRPr lang="en-US" altLang="en-US" sz="1200">
              <a:latin typeface="Garamond" panose="02020404030301010803" pitchFamily="18" charset="0"/>
            </a:endParaRPr>
          </a:p>
        </p:txBody>
      </p:sp>
      <p:sp>
        <p:nvSpPr>
          <p:cNvPr id="145413" name="Text Box 2"/>
          <p:cNvSpPr txBox="1">
            <a:spLocks noChangeArrowheads="1"/>
          </p:cNvSpPr>
          <p:nvPr/>
        </p:nvSpPr>
        <p:spPr bwMode="auto">
          <a:xfrm>
            <a:off x="657225" y="1700213"/>
            <a:ext cx="8086725"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35000"/>
              </a:lnSpc>
              <a:spcBef>
                <a:spcPct val="0"/>
              </a:spcBef>
              <a:buClrTx/>
              <a:buSzTx/>
              <a:buFontTx/>
              <a:buNone/>
            </a:pPr>
            <a:r>
              <a:rPr lang="ar-SA" altLang="tr-TR" sz="2400" dirty="0">
                <a:solidFill>
                  <a:srgbClr val="C00000"/>
                </a:solidFill>
                <a:cs typeface="B Nazanin" panose="00000400000000000000" pitchFamily="2" charset="-78"/>
              </a:rPr>
              <a:t>دنياي مکش:</a:t>
            </a:r>
            <a:endParaRPr lang="fa-IR" altLang="tr-TR" sz="2400" dirty="0">
              <a:solidFill>
                <a:srgbClr val="C00000"/>
              </a:solidFill>
              <a:cs typeface="B Nazanin" panose="00000400000000000000" pitchFamily="2" charset="-78"/>
            </a:endParaRPr>
          </a:p>
          <a:p>
            <a:pPr eaLnBrk="1" hangingPunct="1">
              <a:lnSpc>
                <a:spcPct val="135000"/>
              </a:lnSpc>
              <a:spcBef>
                <a:spcPct val="0"/>
              </a:spcBef>
              <a:buClrTx/>
              <a:buSzTx/>
              <a:buFontTx/>
              <a:buNone/>
            </a:pPr>
            <a:endParaRPr lang="fa-IR" altLang="tr-TR" sz="2400" dirty="0">
              <a:solidFill>
                <a:srgbClr val="C00000"/>
              </a:solidFill>
              <a:cs typeface="B Nazanin" panose="00000400000000000000" pitchFamily="2" charset="-78"/>
            </a:endParaRPr>
          </a:p>
          <a:p>
            <a:pPr eaLnBrk="1" hangingPunct="1">
              <a:lnSpc>
                <a:spcPct val="135000"/>
              </a:lnSpc>
              <a:spcBef>
                <a:spcPct val="0"/>
              </a:spcBef>
              <a:buClrTx/>
              <a:buSzTx/>
              <a:buFontTx/>
              <a:buNone/>
            </a:pPr>
            <a:r>
              <a:rPr lang="ar-SA" altLang="tr-TR" sz="2400" dirty="0">
                <a:solidFill>
                  <a:srgbClr val="C00000"/>
                </a:solidFill>
                <a:cs typeface="B Nazanin" panose="00000400000000000000" pitchFamily="2" charset="-78"/>
              </a:rPr>
              <a:t>مسئله تک حالته</a:t>
            </a:r>
            <a:r>
              <a:rPr lang="ar-SA" altLang="tr-TR" sz="2400" dirty="0">
                <a:solidFill>
                  <a:schemeClr val="accent1">
                    <a:lumMod val="50000"/>
                  </a:schemeClr>
                </a:solidFill>
                <a:cs typeface="B Nazanin" panose="00000400000000000000" pitchFamily="2" charset="-78"/>
              </a:rPr>
              <a:t>: عامل از جاي خودش اطلاع دارد و تمام مکان‌هاي آلوده را مي‌شناسد و دستگاه مکنده ما درست کار مي‌کند.</a:t>
            </a:r>
            <a:endParaRPr lang="fa-IR" altLang="tr-TR" sz="2400" dirty="0">
              <a:solidFill>
                <a:schemeClr val="accent1">
                  <a:lumMod val="50000"/>
                </a:schemeClr>
              </a:solidFill>
              <a:cs typeface="B Nazanin" panose="00000400000000000000" pitchFamily="2" charset="-78"/>
            </a:endParaRPr>
          </a:p>
          <a:p>
            <a:pPr eaLnBrk="1" hangingPunct="1">
              <a:lnSpc>
                <a:spcPct val="135000"/>
              </a:lnSpc>
              <a:spcBef>
                <a:spcPct val="0"/>
              </a:spcBef>
              <a:buClrTx/>
              <a:buSzTx/>
              <a:buFontTx/>
              <a:buNone/>
            </a:pPr>
            <a:endParaRPr lang="fa-IR" altLang="tr-TR" sz="2400" dirty="0">
              <a:cs typeface="B Nazanin" panose="00000400000000000000" pitchFamily="2" charset="-78"/>
            </a:endParaRPr>
          </a:p>
          <a:p>
            <a:pPr>
              <a:lnSpc>
                <a:spcPct val="135000"/>
              </a:lnSpc>
              <a:spcBef>
                <a:spcPct val="0"/>
              </a:spcBef>
              <a:buClrTx/>
              <a:buSzTx/>
              <a:buNone/>
            </a:pPr>
            <a:r>
              <a:rPr lang="ar-SA" altLang="tr-TR" sz="2400" dirty="0">
                <a:solidFill>
                  <a:srgbClr val="C00000"/>
                </a:solidFill>
                <a:cs typeface="B Nazanin" panose="00000400000000000000" pitchFamily="2" charset="-78"/>
              </a:rPr>
              <a:t>حالات: </a:t>
            </a:r>
            <a:r>
              <a:rPr lang="ar-SA" altLang="tr-TR" sz="2400" dirty="0">
                <a:solidFill>
                  <a:schemeClr val="accent1">
                    <a:lumMod val="50000"/>
                  </a:schemeClr>
                </a:solidFill>
                <a:cs typeface="B Nazanin" panose="00000400000000000000" pitchFamily="2" charset="-78"/>
              </a:rPr>
              <a:t>يکي از 8 حالت نشان داده شده.</a:t>
            </a:r>
            <a:endParaRPr lang="fa-IR" altLang="tr-TR" sz="2400" dirty="0">
              <a:solidFill>
                <a:schemeClr val="accent1">
                  <a:lumMod val="50000"/>
                </a:schemeClr>
              </a:solidFill>
              <a:cs typeface="B Nazanin" panose="00000400000000000000" pitchFamily="2" charset="-78"/>
            </a:endParaRPr>
          </a:p>
          <a:p>
            <a:pPr eaLnBrk="1" hangingPunct="1">
              <a:lnSpc>
                <a:spcPct val="135000"/>
              </a:lnSpc>
              <a:spcBef>
                <a:spcPct val="0"/>
              </a:spcBef>
              <a:buClrTx/>
              <a:buSzTx/>
              <a:buNone/>
            </a:pPr>
            <a:r>
              <a:rPr lang="ar-SA" altLang="tr-TR" sz="2400" dirty="0">
                <a:solidFill>
                  <a:srgbClr val="C00000"/>
                </a:solidFill>
                <a:cs typeface="B Nazanin" panose="00000400000000000000" pitchFamily="2" charset="-78"/>
              </a:rPr>
              <a:t>عملگرها</a:t>
            </a:r>
            <a:r>
              <a:rPr lang="ar-SA" altLang="tr-TR" sz="2400" u="sng" dirty="0">
                <a:solidFill>
                  <a:srgbClr val="7F5429"/>
                </a:solidFill>
                <a:cs typeface="B Nazanin" panose="00000400000000000000" pitchFamily="2" charset="-78"/>
              </a:rPr>
              <a:t>:</a:t>
            </a:r>
            <a:r>
              <a:rPr lang="ar-SA" altLang="tr-TR" sz="2400" dirty="0">
                <a:cs typeface="B Nazanin" panose="00000400000000000000" pitchFamily="2" charset="-78"/>
              </a:rPr>
              <a:t> </a:t>
            </a:r>
            <a:r>
              <a:rPr lang="ar-SA" altLang="tr-TR" sz="2400" dirty="0">
                <a:solidFill>
                  <a:schemeClr val="accent1">
                    <a:lumMod val="50000"/>
                  </a:schemeClr>
                </a:solidFill>
                <a:cs typeface="B Nazanin" panose="00000400000000000000" pitchFamily="2" charset="-78"/>
              </a:rPr>
              <a:t>حرکت به چپ، حرکت به راست، عمل مکش. </a:t>
            </a:r>
            <a:endParaRPr lang="fa-IR" altLang="tr-TR" sz="2400" dirty="0">
              <a:solidFill>
                <a:schemeClr val="accent1">
                  <a:lumMod val="50000"/>
                </a:schemeClr>
              </a:solidFill>
              <a:cs typeface="B Nazanin" panose="00000400000000000000" pitchFamily="2" charset="-78"/>
            </a:endParaRPr>
          </a:p>
          <a:p>
            <a:pPr eaLnBrk="1" hangingPunct="1">
              <a:lnSpc>
                <a:spcPct val="135000"/>
              </a:lnSpc>
              <a:spcBef>
                <a:spcPct val="0"/>
              </a:spcBef>
              <a:buClrTx/>
              <a:buSzTx/>
              <a:buFontTx/>
              <a:buNone/>
            </a:pPr>
            <a:r>
              <a:rPr lang="ar-SA" altLang="tr-TR" sz="2400" dirty="0">
                <a:solidFill>
                  <a:srgbClr val="C00000"/>
                </a:solidFill>
                <a:cs typeface="B Nazanin" panose="00000400000000000000" pitchFamily="2" charset="-78"/>
              </a:rPr>
              <a:t>آزمون هدف</a:t>
            </a:r>
            <a:r>
              <a:rPr lang="ar-SA" altLang="tr-TR" sz="2400" u="sng" dirty="0">
                <a:solidFill>
                  <a:srgbClr val="7F5429"/>
                </a:solidFill>
                <a:cs typeface="B Nazanin" panose="00000400000000000000" pitchFamily="2" charset="-78"/>
              </a:rPr>
              <a:t>:</a:t>
            </a:r>
            <a:r>
              <a:rPr lang="ar-SA" altLang="tr-TR" sz="2400" dirty="0">
                <a:cs typeface="B Nazanin" panose="00000400000000000000" pitchFamily="2" charset="-78"/>
              </a:rPr>
              <a:t> </a:t>
            </a:r>
            <a:r>
              <a:rPr lang="ar-SA" altLang="tr-TR" sz="2400" dirty="0">
                <a:solidFill>
                  <a:schemeClr val="accent1">
                    <a:lumMod val="50000"/>
                  </a:schemeClr>
                </a:solidFill>
                <a:cs typeface="B Nazanin" panose="00000400000000000000" pitchFamily="2" charset="-78"/>
              </a:rPr>
              <a:t>هيچ خاکي در چهار گوش‌ها نباشد. </a:t>
            </a:r>
            <a:endParaRPr lang="fa-IR" altLang="tr-TR" sz="2400" dirty="0">
              <a:solidFill>
                <a:schemeClr val="accent1">
                  <a:lumMod val="50000"/>
                </a:schemeClr>
              </a:solidFill>
              <a:cs typeface="B Nazanin" panose="00000400000000000000" pitchFamily="2" charset="-78"/>
            </a:endParaRPr>
          </a:p>
          <a:p>
            <a:pPr eaLnBrk="1" hangingPunct="1">
              <a:lnSpc>
                <a:spcPct val="135000"/>
              </a:lnSpc>
              <a:spcBef>
                <a:spcPct val="0"/>
              </a:spcBef>
              <a:buClrTx/>
              <a:buSzTx/>
              <a:buNone/>
            </a:pPr>
            <a:r>
              <a:rPr lang="ar-SA" altLang="tr-TR" sz="2400" dirty="0">
                <a:solidFill>
                  <a:srgbClr val="C00000"/>
                </a:solidFill>
                <a:cs typeface="B Nazanin" panose="00000400000000000000" pitchFamily="2" charset="-78"/>
              </a:rPr>
              <a:t>هزينه مسير: </a:t>
            </a:r>
            <a:r>
              <a:rPr lang="ar-SA" altLang="tr-TR" sz="2400" dirty="0">
                <a:solidFill>
                  <a:schemeClr val="accent1">
                    <a:lumMod val="50000"/>
                  </a:schemeClr>
                </a:solidFill>
                <a:cs typeface="B Nazanin" panose="00000400000000000000" pitchFamily="2" charset="-78"/>
              </a:rPr>
              <a:t>هر </a:t>
            </a:r>
            <a:r>
              <a:rPr lang="ar-SA" altLang="tr-TR" sz="2400" dirty="0" smtClean="0">
                <a:solidFill>
                  <a:schemeClr val="accent1">
                    <a:lumMod val="50000"/>
                  </a:schemeClr>
                </a:solidFill>
                <a:cs typeface="B Nazanin" panose="00000400000000000000" pitchFamily="2" charset="-78"/>
              </a:rPr>
              <a:t>عمل</a:t>
            </a:r>
            <a:r>
              <a:rPr lang="en-US" altLang="tr-TR" sz="2400" dirty="0" smtClean="0">
                <a:solidFill>
                  <a:schemeClr val="accent1">
                    <a:lumMod val="50000"/>
                  </a:schemeClr>
                </a:solidFill>
                <a:cs typeface="B Nazanin" panose="00000400000000000000" pitchFamily="2" charset="-78"/>
              </a:rPr>
              <a:t> </a:t>
            </a:r>
            <a:r>
              <a:rPr lang="fa-IR" altLang="tr-TR" sz="2400" dirty="0" smtClean="0">
                <a:solidFill>
                  <a:schemeClr val="accent1">
                    <a:lumMod val="50000"/>
                  </a:schemeClr>
                </a:solidFill>
                <a:cs typeface="B Nazanin" panose="00000400000000000000" pitchFamily="2" charset="-78"/>
              </a:rPr>
              <a:t>هزینه</a:t>
            </a:r>
            <a:r>
              <a:rPr lang="ar-SA" altLang="tr-TR" sz="2400" dirty="0" smtClean="0">
                <a:solidFill>
                  <a:schemeClr val="accent1">
                    <a:lumMod val="50000"/>
                  </a:schemeClr>
                </a:solidFill>
                <a:cs typeface="B Nazanin" panose="00000400000000000000" pitchFamily="2" charset="-78"/>
              </a:rPr>
              <a:t>1 </a:t>
            </a:r>
            <a:r>
              <a:rPr lang="ar-SA" altLang="tr-TR" sz="2400" dirty="0">
                <a:solidFill>
                  <a:schemeClr val="accent1">
                    <a:lumMod val="50000"/>
                  </a:schemeClr>
                </a:solidFill>
                <a:cs typeface="B Nazanin" panose="00000400000000000000" pitchFamily="2" charset="-78"/>
              </a:rPr>
              <a:t>دارد.</a:t>
            </a:r>
            <a:endParaRPr lang="en-US" altLang="tr-TR" sz="2400" dirty="0">
              <a:solidFill>
                <a:schemeClr val="accent1">
                  <a:lumMod val="50000"/>
                </a:schemeClr>
              </a:solidFill>
              <a:cs typeface="B Nazanin" panose="00000400000000000000" pitchFamily="2" charset="-78"/>
            </a:endParaRPr>
          </a:p>
        </p:txBody>
      </p:sp>
    </p:spTree>
    <p:extLst>
      <p:ext uri="{BB962C8B-B14F-4D97-AF65-F5344CB8AC3E}">
        <p14:creationId xmlns:p14="http://schemas.microsoft.com/office/powerpoint/2010/main" val="20856843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fld id="{060B4811-1CC2-4A11-891A-B20D3F8A3F96}" type="datetime1">
              <a:rPr lang="tr-TR" altLang="en-US" smtClean="0"/>
              <a:t>18.02.2016</a:t>
            </a:fld>
            <a:endParaRPr lang="en-US" altLang="en-US"/>
          </a:p>
        </p:txBody>
      </p:sp>
      <p:sp>
        <p:nvSpPr>
          <p:cNvPr id="4" name="Footer Placeholder 4"/>
          <p:cNvSpPr>
            <a:spLocks noGrp="1"/>
          </p:cNvSpPr>
          <p:nvPr>
            <p:ph type="ftr"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latin typeface="Garamond" panose="02020404030301010803" pitchFamily="18" charset="0"/>
              </a:rPr>
              <a:t>AI, Solving problems by search</a:t>
            </a:r>
            <a:endParaRPr lang="en-US" altLang="en-US">
              <a:latin typeface="Garamond" panose="02020404030301010803" pitchFamily="18" charset="0"/>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788FBFE-0438-4729-8BC7-C3A6D5230102}" type="slidenum">
              <a:rPr lang="ar-SA" altLang="en-US">
                <a:latin typeface="Garamond" panose="02020404030301010803" pitchFamily="18" charset="0"/>
              </a:rPr>
              <a:pPr eaLnBrk="1" hangingPunct="1"/>
              <a:t>11</a:t>
            </a:fld>
            <a:endParaRPr lang="en-US" altLang="en-US">
              <a:latin typeface="Garamond" panose="02020404030301010803" pitchFamily="18" charset="0"/>
            </a:endParaRPr>
          </a:p>
        </p:txBody>
      </p:sp>
      <p:sp>
        <p:nvSpPr>
          <p:cNvPr id="112645" name="Text Box 2"/>
          <p:cNvSpPr txBox="1">
            <a:spLocks noChangeArrowheads="1"/>
          </p:cNvSpPr>
          <p:nvPr/>
        </p:nvSpPr>
        <p:spPr bwMode="auto">
          <a:xfrm>
            <a:off x="349250" y="1862529"/>
            <a:ext cx="8615238" cy="408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lnSpc>
                <a:spcPct val="135000"/>
              </a:lnSpc>
            </a:pPr>
            <a:endParaRPr lang="fa-IR" altLang="tr-TR" sz="2400" dirty="0">
              <a:solidFill>
                <a:srgbClr val="7F5429"/>
              </a:solidFill>
              <a:cs typeface="B Nazanin" panose="00000400000000000000" pitchFamily="2" charset="-78"/>
            </a:endParaRPr>
          </a:p>
          <a:p>
            <a:pPr algn="r" rtl="1" eaLnBrk="1" hangingPunct="1">
              <a:lnSpc>
                <a:spcPct val="135000"/>
              </a:lnSpc>
            </a:pPr>
            <a:r>
              <a:rPr lang="ar-SA" altLang="tr-TR" sz="2800" dirty="0">
                <a:solidFill>
                  <a:schemeClr val="accent1">
                    <a:lumMod val="50000"/>
                  </a:schemeClr>
                </a:solidFill>
                <a:cs typeface="B Nazanin" panose="00000400000000000000" pitchFamily="2" charset="-78"/>
              </a:rPr>
              <a:t>دنياي مکش (جاروبرقي</a:t>
            </a:r>
            <a:r>
              <a:rPr lang="ar-SA" altLang="tr-TR" sz="2800" dirty="0" smtClean="0">
                <a:solidFill>
                  <a:schemeClr val="accent1">
                    <a:lumMod val="50000"/>
                  </a:schemeClr>
                </a:solidFill>
                <a:cs typeface="B Nazanin" panose="00000400000000000000" pitchFamily="2" charset="-78"/>
              </a:rPr>
              <a:t>)</a:t>
            </a:r>
            <a:r>
              <a:rPr lang="ar-SA" altLang="tr-TR" sz="2400" dirty="0" smtClean="0">
                <a:solidFill>
                  <a:schemeClr val="accent1">
                    <a:lumMod val="50000"/>
                  </a:schemeClr>
                </a:solidFill>
                <a:cs typeface="B Nazanin" panose="00000400000000000000" pitchFamily="2" charset="-78"/>
              </a:rPr>
              <a:t>:</a:t>
            </a:r>
            <a:r>
              <a:rPr lang="en-US" altLang="tr-TR" sz="2400" dirty="0" smtClean="0">
                <a:solidFill>
                  <a:schemeClr val="accent1">
                    <a:lumMod val="50000"/>
                  </a:schemeClr>
                </a:solidFill>
                <a:cs typeface="B Nazanin" panose="00000400000000000000" pitchFamily="2" charset="-78"/>
              </a:rPr>
              <a:t>(Vacuum cleaner) </a:t>
            </a:r>
            <a:endParaRPr lang="en-US" altLang="tr-TR" sz="2800" dirty="0">
              <a:solidFill>
                <a:schemeClr val="accent1">
                  <a:lumMod val="50000"/>
                </a:schemeClr>
              </a:solidFill>
              <a:cs typeface="B Nazanin" panose="00000400000000000000" pitchFamily="2" charset="-78"/>
            </a:endParaRPr>
          </a:p>
          <a:p>
            <a:pPr algn="r" rtl="1" eaLnBrk="1" hangingPunct="1">
              <a:lnSpc>
                <a:spcPct val="135000"/>
              </a:lnSpc>
            </a:pPr>
            <a:r>
              <a:rPr lang="fa-IR" altLang="tr-TR" sz="2800" dirty="0" smtClean="0">
                <a:solidFill>
                  <a:schemeClr val="accent1">
                    <a:lumMod val="50000"/>
                  </a:schemeClr>
                </a:solidFill>
                <a:cs typeface="B Nazanin" panose="00000400000000000000" pitchFamily="2" charset="-78"/>
              </a:rPr>
              <a:t>اگر </a:t>
            </a:r>
            <a:r>
              <a:rPr lang="ar-SA" altLang="tr-TR" sz="2800" dirty="0">
                <a:solidFill>
                  <a:schemeClr val="accent1">
                    <a:lumMod val="50000"/>
                  </a:schemeClr>
                </a:solidFill>
                <a:cs typeface="B Nazanin" panose="00000400000000000000" pitchFamily="2" charset="-78"/>
              </a:rPr>
              <a:t>دنيا حاوي دو محل باشد:</a:t>
            </a:r>
            <a:endParaRPr lang="fa-IR" altLang="tr-TR" sz="2800" dirty="0">
              <a:solidFill>
                <a:schemeClr val="accent1">
                  <a:lumMod val="50000"/>
                </a:schemeClr>
              </a:solidFill>
              <a:cs typeface="B Nazanin" panose="00000400000000000000" pitchFamily="2" charset="-78"/>
            </a:endParaRPr>
          </a:p>
          <a:p>
            <a:pPr algn="r" rtl="1" eaLnBrk="1" hangingPunct="1">
              <a:lnSpc>
                <a:spcPct val="135000"/>
              </a:lnSpc>
            </a:pPr>
            <a:r>
              <a:rPr lang="ar-SA" altLang="tr-TR" sz="2800" dirty="0">
                <a:solidFill>
                  <a:schemeClr val="accent1">
                    <a:lumMod val="50000"/>
                  </a:schemeClr>
                </a:solidFill>
                <a:cs typeface="B Nazanin" panose="00000400000000000000" pitchFamily="2" charset="-78"/>
              </a:rPr>
              <a:t>هر محل ممکن است که شامل خاک باشد و </a:t>
            </a:r>
            <a:r>
              <a:rPr lang="ar-SA" altLang="tr-TR" sz="2800" dirty="0" smtClean="0">
                <a:solidFill>
                  <a:schemeClr val="accent1">
                    <a:lumMod val="50000"/>
                  </a:schemeClr>
                </a:solidFill>
                <a:cs typeface="B Nazanin" panose="00000400000000000000" pitchFamily="2" charset="-78"/>
              </a:rPr>
              <a:t>يا</a:t>
            </a:r>
            <a:endParaRPr lang="en-US" altLang="tr-TR" sz="2800" dirty="0" smtClean="0">
              <a:solidFill>
                <a:schemeClr val="accent1">
                  <a:lumMod val="50000"/>
                </a:schemeClr>
              </a:solidFill>
              <a:cs typeface="B Nazanin" panose="00000400000000000000" pitchFamily="2" charset="-78"/>
            </a:endParaRPr>
          </a:p>
          <a:p>
            <a:pPr algn="r" rtl="1" eaLnBrk="1" hangingPunct="1">
              <a:lnSpc>
                <a:spcPct val="135000"/>
              </a:lnSpc>
            </a:pPr>
            <a:r>
              <a:rPr lang="ar-SA" altLang="tr-TR" sz="2800" dirty="0" smtClean="0">
                <a:solidFill>
                  <a:schemeClr val="accent1">
                    <a:lumMod val="50000"/>
                  </a:schemeClr>
                </a:solidFill>
                <a:cs typeface="B Nazanin" panose="00000400000000000000" pitchFamily="2" charset="-78"/>
              </a:rPr>
              <a:t> </a:t>
            </a:r>
            <a:r>
              <a:rPr lang="ar-SA" altLang="tr-TR" sz="2800" dirty="0">
                <a:solidFill>
                  <a:schemeClr val="accent1">
                    <a:lumMod val="50000"/>
                  </a:schemeClr>
                </a:solidFill>
                <a:cs typeface="B Nazanin" panose="00000400000000000000" pitchFamily="2" charset="-78"/>
              </a:rPr>
              <a:t>نباشد و عامل ممکن است که در يک محل يا </a:t>
            </a:r>
            <a:endParaRPr lang="en-US" altLang="tr-TR" sz="2800" dirty="0" smtClean="0">
              <a:solidFill>
                <a:schemeClr val="accent1">
                  <a:lumMod val="50000"/>
                </a:schemeClr>
              </a:solidFill>
              <a:cs typeface="B Nazanin" panose="00000400000000000000" pitchFamily="2" charset="-78"/>
            </a:endParaRPr>
          </a:p>
          <a:p>
            <a:pPr algn="r" rtl="1" eaLnBrk="1" hangingPunct="1">
              <a:lnSpc>
                <a:spcPct val="135000"/>
              </a:lnSpc>
            </a:pPr>
            <a:r>
              <a:rPr lang="ar-SA" altLang="tr-TR" sz="2800" dirty="0" smtClean="0">
                <a:solidFill>
                  <a:schemeClr val="accent1">
                    <a:lumMod val="50000"/>
                  </a:schemeClr>
                </a:solidFill>
                <a:cs typeface="B Nazanin" panose="00000400000000000000" pitchFamily="2" charset="-78"/>
              </a:rPr>
              <a:t>ديگر </a:t>
            </a:r>
            <a:r>
              <a:rPr lang="ar-SA" altLang="tr-TR" sz="2800" dirty="0">
                <a:solidFill>
                  <a:schemeClr val="accent1">
                    <a:lumMod val="50000"/>
                  </a:schemeClr>
                </a:solidFill>
                <a:cs typeface="B Nazanin" panose="00000400000000000000" pitchFamily="2" charset="-78"/>
              </a:rPr>
              <a:t>محل‌ها باشد؛ که داراي هشت حالت متفاوت خواهد بود</a:t>
            </a:r>
            <a:r>
              <a:rPr lang="ar-SA" altLang="tr-TR" sz="2800" dirty="0" smtClean="0">
                <a:solidFill>
                  <a:schemeClr val="accent1">
                    <a:lumMod val="50000"/>
                  </a:schemeClr>
                </a:solidFill>
                <a:cs typeface="B Nazanin" panose="00000400000000000000" pitchFamily="2" charset="-78"/>
              </a:rPr>
              <a:t>.</a:t>
            </a:r>
            <a:r>
              <a:rPr lang="en-US" altLang="tr-TR" sz="2800" dirty="0" smtClean="0">
                <a:solidFill>
                  <a:schemeClr val="accent1">
                    <a:lumMod val="50000"/>
                  </a:schemeClr>
                </a:solidFill>
                <a:cs typeface="B Nazanin" panose="00000400000000000000" pitchFamily="2" charset="-78"/>
              </a:rPr>
              <a:t> </a:t>
            </a:r>
            <a:r>
              <a:rPr lang="ar-SA" altLang="tr-TR" sz="2800" dirty="0" smtClean="0">
                <a:solidFill>
                  <a:schemeClr val="accent1">
                    <a:lumMod val="50000"/>
                  </a:schemeClr>
                </a:solidFill>
                <a:cs typeface="B Nazanin" panose="00000400000000000000" pitchFamily="2" charset="-78"/>
              </a:rPr>
              <a:t>هدف </a:t>
            </a:r>
            <a:r>
              <a:rPr lang="ar-SA" altLang="tr-TR" sz="2800" dirty="0">
                <a:solidFill>
                  <a:schemeClr val="accent1">
                    <a:lumMod val="50000"/>
                  </a:schemeClr>
                </a:solidFill>
                <a:cs typeface="B Nazanin" panose="00000400000000000000" pitchFamily="2" charset="-78"/>
              </a:rPr>
              <a:t>تميز کردن تمام خاک‌هاست که در اينجا معادل با مجموعه حالت‌ {8و 7} است.</a:t>
            </a:r>
            <a:endParaRPr lang="en-US" altLang="tr-TR" sz="2800" dirty="0">
              <a:solidFill>
                <a:schemeClr val="accent1">
                  <a:lumMod val="50000"/>
                </a:schemeClr>
              </a:solidFill>
              <a:cs typeface="B Nazanin" panose="00000400000000000000" pitchFamily="2" charset="-78"/>
            </a:endParaRPr>
          </a:p>
        </p:txBody>
      </p:sp>
      <p:pic>
        <p:nvPicPr>
          <p:cNvPr id="6"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r="53439"/>
          <a:stretch>
            <a:fillRect/>
          </a:stretch>
        </p:blipFill>
        <p:spPr>
          <a:xfrm>
            <a:off x="69379" y="1189782"/>
            <a:ext cx="1838325" cy="3535362"/>
          </a:xfrm>
          <a:noFill/>
        </p:spPr>
      </p:pic>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l="56641"/>
          <a:stretch>
            <a:fillRect/>
          </a:stretch>
        </p:blipFill>
        <p:spPr>
          <a:xfrm>
            <a:off x="1835671" y="1165969"/>
            <a:ext cx="1800225" cy="3529013"/>
          </a:xfrm>
          <a:prstGeom prst="rect">
            <a:avLst/>
          </a:prstGeom>
          <a:noFill/>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0109" y="9094"/>
            <a:ext cx="1103891" cy="1539638"/>
          </a:xfrm>
          <a:prstGeom prst="rect">
            <a:avLst/>
          </a:prstGeom>
        </p:spPr>
      </p:pic>
    </p:spTree>
    <p:extLst>
      <p:ext uri="{BB962C8B-B14F-4D97-AF65-F5344CB8AC3E}">
        <p14:creationId xmlns:p14="http://schemas.microsoft.com/office/powerpoint/2010/main" val="20039211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fld id="{5D9B0CDE-3A86-4E63-997D-719C8B613D59}" type="datetime1">
              <a:rPr lang="tr-TR" altLang="en-US" smtClean="0"/>
              <a:t>18.02.2016</a:t>
            </a:fld>
            <a:endParaRPr lang="en-US" altLang="en-US"/>
          </a:p>
        </p:txBody>
      </p:sp>
      <p:sp>
        <p:nvSpPr>
          <p:cNvPr id="1474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a:spcBef>
                <a:spcPct val="0"/>
              </a:spcBef>
              <a:buClrTx/>
              <a:buSzTx/>
              <a:buFontTx/>
              <a:buNone/>
            </a:pPr>
            <a:r>
              <a:rPr lang="en-US" altLang="en-US" sz="1200" smtClean="0">
                <a:latin typeface="Garamond" panose="02020404030301010803" pitchFamily="18" charset="0"/>
              </a:rPr>
              <a:t>AI, Solving problems by search</a:t>
            </a:r>
            <a:endParaRPr lang="en-US" altLang="en-US" sz="1200">
              <a:latin typeface="Garamond" panose="02020404030301010803" pitchFamily="18" charset="0"/>
            </a:endParaRPr>
          </a:p>
        </p:txBody>
      </p:sp>
      <p:sp>
        <p:nvSpPr>
          <p:cNvPr id="1474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rtl="0">
              <a:spcBef>
                <a:spcPct val="0"/>
              </a:spcBef>
              <a:buClrTx/>
              <a:buSzTx/>
              <a:buFontTx/>
              <a:buNone/>
            </a:pPr>
            <a:fld id="{332EC7A5-42ED-4B8D-ACE4-039DB4202A99}" type="slidenum">
              <a:rPr lang="ar-SA" altLang="en-US" sz="1200">
                <a:latin typeface="Garamond" panose="02020404030301010803" pitchFamily="18" charset="0"/>
              </a:rPr>
              <a:pPr rtl="0">
                <a:spcBef>
                  <a:spcPct val="0"/>
                </a:spcBef>
                <a:buClrTx/>
                <a:buSzTx/>
                <a:buFontTx/>
                <a:buNone/>
              </a:pPr>
              <a:t>12</a:t>
            </a:fld>
            <a:endParaRPr lang="en-US" altLang="en-US" sz="1200">
              <a:latin typeface="Garamond" panose="02020404030301010803" pitchFamily="18" charset="0"/>
            </a:endParaRPr>
          </a:p>
        </p:txBody>
      </p:sp>
      <p:sp>
        <p:nvSpPr>
          <p:cNvPr id="147461" name="Text Box 2"/>
          <p:cNvSpPr txBox="1">
            <a:spLocks noChangeArrowheads="1"/>
          </p:cNvSpPr>
          <p:nvPr/>
        </p:nvSpPr>
        <p:spPr bwMode="auto">
          <a:xfrm>
            <a:off x="457200" y="2060848"/>
            <a:ext cx="8015288" cy="256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just" eaLnBrk="1" hangingPunct="1">
              <a:lnSpc>
                <a:spcPct val="135000"/>
              </a:lnSpc>
              <a:spcBef>
                <a:spcPct val="0"/>
              </a:spcBef>
              <a:buClrTx/>
              <a:buSzTx/>
              <a:buFontTx/>
              <a:buNone/>
            </a:pPr>
            <a:r>
              <a:rPr lang="ar-SA" altLang="tr-TR" sz="2400" dirty="0">
                <a:solidFill>
                  <a:srgbClr val="C00000"/>
                </a:solidFill>
                <a:cs typeface="B Nazanin" panose="00000400000000000000" pitchFamily="2" charset="-78"/>
              </a:rPr>
              <a:t>مسئله چند حالته: </a:t>
            </a:r>
            <a:r>
              <a:rPr lang="ar-SA" altLang="tr-TR" sz="2400" dirty="0">
                <a:solidFill>
                  <a:schemeClr val="accent1">
                    <a:lumMod val="50000"/>
                  </a:schemeClr>
                </a:solidFill>
                <a:cs typeface="B Nazanin" panose="00000400000000000000" pitchFamily="2" charset="-78"/>
              </a:rPr>
              <a:t>عامل داراي حسگر نمي‌باشد</a:t>
            </a:r>
            <a:r>
              <a:rPr lang="ar-SA" altLang="tr-TR" sz="2400" dirty="0">
                <a:cs typeface="B Nazanin" panose="00000400000000000000" pitchFamily="2" charset="-78"/>
              </a:rPr>
              <a:t>. </a:t>
            </a:r>
            <a:endParaRPr lang="fa-IR" altLang="tr-TR" sz="2400" dirty="0">
              <a:cs typeface="B Nazanin" panose="00000400000000000000" pitchFamily="2" charset="-78"/>
            </a:endParaRPr>
          </a:p>
          <a:p>
            <a:pPr algn="just" eaLnBrk="1" hangingPunct="1">
              <a:lnSpc>
                <a:spcPct val="135000"/>
              </a:lnSpc>
              <a:spcBef>
                <a:spcPct val="0"/>
              </a:spcBef>
              <a:buClrTx/>
              <a:buSzTx/>
              <a:buFontTx/>
              <a:buNone/>
            </a:pPr>
            <a:r>
              <a:rPr lang="ar-SA" altLang="tr-TR" sz="2400" dirty="0">
                <a:solidFill>
                  <a:srgbClr val="C00000"/>
                </a:solidFill>
                <a:cs typeface="B Nazanin" panose="00000400000000000000" pitchFamily="2" charset="-78"/>
              </a:rPr>
              <a:t>مجموعه وضعيت‌ها : </a:t>
            </a:r>
            <a:r>
              <a:rPr lang="ar-SA" altLang="tr-TR" sz="2400" dirty="0">
                <a:solidFill>
                  <a:schemeClr val="accent1">
                    <a:lumMod val="50000"/>
                  </a:schemeClr>
                </a:solidFill>
                <a:cs typeface="B Nazanin" panose="00000400000000000000" pitchFamily="2" charset="-78"/>
              </a:rPr>
              <a:t>زير مجموعه‌اي از حالات</a:t>
            </a:r>
            <a:r>
              <a:rPr lang="ar-SA" altLang="tr-TR" sz="2400" dirty="0">
                <a:cs typeface="B Nazanin" panose="00000400000000000000" pitchFamily="2" charset="-78"/>
              </a:rPr>
              <a:t>.</a:t>
            </a:r>
            <a:endParaRPr lang="fa-IR" altLang="tr-TR" sz="2400" dirty="0">
              <a:cs typeface="B Nazanin" panose="00000400000000000000" pitchFamily="2" charset="-78"/>
            </a:endParaRPr>
          </a:p>
          <a:p>
            <a:pPr algn="just" eaLnBrk="1" hangingPunct="1">
              <a:lnSpc>
                <a:spcPct val="135000"/>
              </a:lnSpc>
              <a:spcBef>
                <a:spcPct val="0"/>
              </a:spcBef>
              <a:buClrTx/>
              <a:buSzTx/>
              <a:buFontTx/>
              <a:buNone/>
            </a:pPr>
            <a:r>
              <a:rPr lang="ar-SA" altLang="tr-TR" sz="2400" dirty="0">
                <a:solidFill>
                  <a:srgbClr val="C00000"/>
                </a:solidFill>
                <a:cs typeface="B Nazanin" panose="00000400000000000000" pitchFamily="2" charset="-78"/>
              </a:rPr>
              <a:t>عملگرها: </a:t>
            </a:r>
            <a:r>
              <a:rPr lang="ar-SA" altLang="tr-TR" sz="2400" dirty="0">
                <a:solidFill>
                  <a:schemeClr val="accent1">
                    <a:lumMod val="50000"/>
                  </a:schemeClr>
                </a:solidFill>
                <a:cs typeface="B Nazanin" panose="00000400000000000000" pitchFamily="2" charset="-78"/>
              </a:rPr>
              <a:t>حرکت به چپ، حرکت به راست، عمل مکش. </a:t>
            </a:r>
            <a:endParaRPr lang="fa-IR" altLang="tr-TR" sz="2400" dirty="0">
              <a:solidFill>
                <a:schemeClr val="accent1">
                  <a:lumMod val="50000"/>
                </a:schemeClr>
              </a:solidFill>
              <a:cs typeface="B Nazanin" panose="00000400000000000000" pitchFamily="2" charset="-78"/>
            </a:endParaRPr>
          </a:p>
          <a:p>
            <a:pPr algn="just" eaLnBrk="1" hangingPunct="1">
              <a:lnSpc>
                <a:spcPct val="135000"/>
              </a:lnSpc>
              <a:spcBef>
                <a:spcPct val="0"/>
              </a:spcBef>
              <a:buClrTx/>
              <a:buSzTx/>
              <a:buFontTx/>
              <a:buNone/>
            </a:pPr>
            <a:r>
              <a:rPr lang="ar-SA" altLang="tr-TR" sz="2400" dirty="0">
                <a:solidFill>
                  <a:srgbClr val="C00000"/>
                </a:solidFill>
                <a:cs typeface="B Nazanin" panose="00000400000000000000" pitchFamily="2" charset="-78"/>
              </a:rPr>
              <a:t>آزمون هدف: </a:t>
            </a:r>
            <a:r>
              <a:rPr lang="ar-SA" altLang="tr-TR" sz="2400" dirty="0">
                <a:solidFill>
                  <a:schemeClr val="accent1">
                    <a:lumMod val="50000"/>
                  </a:schemeClr>
                </a:solidFill>
                <a:cs typeface="B Nazanin" panose="00000400000000000000" pitchFamily="2" charset="-78"/>
              </a:rPr>
              <a:t>تمام حالات در مجموعه حالت‌ها فاقد خاک باشند. </a:t>
            </a:r>
            <a:r>
              <a:rPr lang="fa-IR" altLang="tr-TR" sz="2400" dirty="0">
                <a:solidFill>
                  <a:schemeClr val="accent1">
                    <a:lumMod val="50000"/>
                  </a:schemeClr>
                </a:solidFill>
                <a:cs typeface="B Nazanin" panose="00000400000000000000" pitchFamily="2" charset="-78"/>
              </a:rPr>
              <a:t> </a:t>
            </a:r>
          </a:p>
          <a:p>
            <a:pPr algn="just" eaLnBrk="1" hangingPunct="1">
              <a:lnSpc>
                <a:spcPct val="135000"/>
              </a:lnSpc>
              <a:spcBef>
                <a:spcPct val="0"/>
              </a:spcBef>
              <a:buClrTx/>
              <a:buSzTx/>
              <a:buFontTx/>
              <a:buNone/>
            </a:pPr>
            <a:r>
              <a:rPr lang="ar-SA" altLang="tr-TR" sz="2400" dirty="0">
                <a:solidFill>
                  <a:srgbClr val="C00000"/>
                </a:solidFill>
                <a:cs typeface="B Nazanin" panose="00000400000000000000" pitchFamily="2" charset="-78"/>
              </a:rPr>
              <a:t>هزينه مسير: </a:t>
            </a:r>
            <a:r>
              <a:rPr lang="ar-SA" altLang="tr-TR" sz="2400" dirty="0">
                <a:solidFill>
                  <a:schemeClr val="accent1">
                    <a:lumMod val="50000"/>
                  </a:schemeClr>
                </a:solidFill>
                <a:cs typeface="B Nazanin" panose="00000400000000000000" pitchFamily="2" charset="-78"/>
              </a:rPr>
              <a:t>هر عمل هزينه 1 دارد</a:t>
            </a:r>
            <a:r>
              <a:rPr lang="ar-SA" altLang="tr-TR" sz="2400" dirty="0">
                <a:cs typeface="B Nazanin" panose="00000400000000000000" pitchFamily="2" charset="-78"/>
              </a:rPr>
              <a:t>. </a:t>
            </a:r>
            <a:endParaRPr lang="en-US" altLang="tr-TR" sz="2400" dirty="0">
              <a:cs typeface="B Nazanin" panose="00000400000000000000" pitchFamily="2" charset="-78"/>
            </a:endParaRPr>
          </a:p>
        </p:txBody>
      </p:sp>
      <p:sp>
        <p:nvSpPr>
          <p:cNvPr id="6" name="Text Box 4"/>
          <p:cNvSpPr txBox="1">
            <a:spLocks noChangeArrowheads="1"/>
          </p:cNvSpPr>
          <p:nvPr/>
        </p:nvSpPr>
        <p:spPr bwMode="auto">
          <a:xfrm>
            <a:off x="1187624" y="1054477"/>
            <a:ext cx="5725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spcBef>
                <a:spcPct val="50000"/>
              </a:spcBef>
            </a:pPr>
            <a:r>
              <a:rPr lang="fa-IR" altLang="tr-TR" sz="3200" dirty="0">
                <a:solidFill>
                  <a:schemeClr val="accent1">
                    <a:lumMod val="50000"/>
                  </a:schemeClr>
                </a:solidFill>
                <a:cs typeface="B Nazanin" panose="00000400000000000000" pitchFamily="2" charset="-78"/>
              </a:rPr>
              <a:t>مثال: دنياي جاروبرقي فاقد حسگر</a:t>
            </a:r>
            <a:endParaRPr lang="en-US" altLang="tr-TR" sz="3200" dirty="0">
              <a:solidFill>
                <a:schemeClr val="accent1">
                  <a:lumMod val="50000"/>
                </a:schemeClr>
              </a:solidFill>
              <a:cs typeface="B Nazanin" panose="00000400000000000000" pitchFamily="2" charset="-78"/>
            </a:endParaRPr>
          </a:p>
        </p:txBody>
      </p:sp>
    </p:spTree>
    <p:extLst>
      <p:ext uri="{BB962C8B-B14F-4D97-AF65-F5344CB8AC3E}">
        <p14:creationId xmlns:p14="http://schemas.microsoft.com/office/powerpoint/2010/main" val="19315558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4"/>
          <p:cNvSpPr>
            <a:spLocks noGrp="1"/>
          </p:cNvSpPr>
          <p:nvPr>
            <p:ph type="dt" sz="quarter" idx="10"/>
          </p:nvPr>
        </p:nvSpPr>
        <p:spPr/>
        <p:txBody>
          <a:bodyPr/>
          <a:lstStyle/>
          <a:p>
            <a:pPr algn="r" rtl="1">
              <a:defRPr/>
            </a:pPr>
            <a:fld id="{14A1D954-ACA3-4402-BFAA-12238412A032}" type="datetime1">
              <a:rPr lang="tr-TR" altLang="en-US" smtClean="0"/>
              <a:t>18.02.2016</a:t>
            </a:fld>
            <a:endParaRPr lang="en-US" altLang="en-US"/>
          </a:p>
        </p:txBody>
      </p:sp>
      <p:sp>
        <p:nvSpPr>
          <p:cNvPr id="11" name="Footer Placeholder 5"/>
          <p:cNvSpPr>
            <a:spLocks noGrp="1"/>
          </p:cNvSpPr>
          <p:nvPr>
            <p:ph type="ftr"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en-US" altLang="en-US" smtClean="0">
                <a:latin typeface="Garamond" panose="02020404030301010803" pitchFamily="18" charset="0"/>
              </a:rPr>
              <a:t>AI, Solving problems by search</a:t>
            </a:r>
            <a:endParaRPr lang="en-US" altLang="en-US">
              <a:latin typeface="Garamond" panose="02020404030301010803" pitchFamily="18" charset="0"/>
            </a:endParaRPr>
          </a:p>
        </p:txBody>
      </p:sp>
      <p:sp>
        <p:nvSpPr>
          <p:cNvPr id="12" name="Slide Number Placeholder 6"/>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1" eaLnBrk="1" hangingPunct="1"/>
            <a:fld id="{E976F1D0-8160-468B-A302-4C9C44628062}" type="slidenum">
              <a:rPr lang="ar-SA" altLang="en-US">
                <a:latin typeface="Garamond" panose="02020404030301010803" pitchFamily="18" charset="0"/>
              </a:rPr>
              <a:pPr algn="l" rtl="1" eaLnBrk="1" hangingPunct="1"/>
              <a:t>13</a:t>
            </a:fld>
            <a:endParaRPr lang="en-US" altLang="en-US">
              <a:latin typeface="Garamond" panose="02020404030301010803" pitchFamily="18" charset="0"/>
            </a:endParaRPr>
          </a:p>
        </p:txBody>
      </p:sp>
      <p:sp>
        <p:nvSpPr>
          <p:cNvPr id="118789"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fa-IR" altLang="tr-TR" sz="4400" b="1">
                <a:latin typeface="Times New Roman" panose="02020603050405020304" pitchFamily="18" charset="0"/>
                <a:cs typeface="Homa" pitchFamily="2" charset="-78"/>
              </a:rPr>
              <a:t>حل مسئله با جستجو</a:t>
            </a:r>
            <a:endParaRPr lang="en-US" altLang="tr-TR" sz="2400" b="1">
              <a:latin typeface="Times New Roman" panose="02020603050405020304" pitchFamily="18" charset="0"/>
              <a:cs typeface="Homa" pitchFamily="2" charset="-78"/>
            </a:endParaRPr>
          </a:p>
        </p:txBody>
      </p:sp>
      <p:pic>
        <p:nvPicPr>
          <p:cNvPr id="118790"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r="53439"/>
          <a:stretch>
            <a:fillRect/>
          </a:stretch>
        </p:blipFill>
        <p:spPr>
          <a:xfrm>
            <a:off x="254000" y="2846388"/>
            <a:ext cx="1838325" cy="3535362"/>
          </a:xfrm>
          <a:noFill/>
        </p:spPr>
      </p:pic>
      <p:sp>
        <p:nvSpPr>
          <p:cNvPr id="118791" name="Text Box 4"/>
          <p:cNvSpPr txBox="1">
            <a:spLocks noChangeArrowheads="1"/>
          </p:cNvSpPr>
          <p:nvPr/>
        </p:nvSpPr>
        <p:spPr bwMode="auto">
          <a:xfrm>
            <a:off x="-468560" y="1052736"/>
            <a:ext cx="53274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spcBef>
                <a:spcPct val="50000"/>
              </a:spcBef>
            </a:pPr>
            <a:r>
              <a:rPr lang="fa-IR" altLang="tr-TR" sz="3200" dirty="0">
                <a:solidFill>
                  <a:schemeClr val="accent1">
                    <a:lumMod val="50000"/>
                  </a:schemeClr>
                </a:solidFill>
                <a:cs typeface="B Nazanin" panose="00000400000000000000" pitchFamily="2" charset="-78"/>
              </a:rPr>
              <a:t>مثال: دنياي جاروبرقي فاقد حسگر</a:t>
            </a:r>
            <a:endParaRPr lang="en-US" altLang="tr-TR" sz="3200" dirty="0">
              <a:solidFill>
                <a:schemeClr val="accent1">
                  <a:lumMod val="50000"/>
                </a:schemeClr>
              </a:solidFill>
              <a:cs typeface="B Nazanin" panose="00000400000000000000" pitchFamily="2" charset="-78"/>
            </a:endParaRPr>
          </a:p>
        </p:txBody>
      </p:sp>
      <p:sp>
        <p:nvSpPr>
          <p:cNvPr id="118792" name="Text Box 5"/>
          <p:cNvSpPr txBox="1">
            <a:spLocks noChangeArrowheads="1"/>
          </p:cNvSpPr>
          <p:nvPr/>
        </p:nvSpPr>
        <p:spPr bwMode="auto">
          <a:xfrm>
            <a:off x="4716463" y="2630488"/>
            <a:ext cx="41036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a:spcBef>
                <a:spcPct val="50000"/>
              </a:spcBef>
            </a:pPr>
            <a:endParaRPr lang="tr-TR" altLang="tr-TR">
              <a:cs typeface="Times New Roman" panose="02020603050405020304" pitchFamily="18" charset="0"/>
            </a:endParaRPr>
          </a:p>
        </p:txBody>
      </p:sp>
      <p:sp>
        <p:nvSpPr>
          <p:cNvPr id="118793" name="Text Box 6"/>
          <p:cNvSpPr txBox="1">
            <a:spLocks noChangeArrowheads="1"/>
          </p:cNvSpPr>
          <p:nvPr/>
        </p:nvSpPr>
        <p:spPr bwMode="auto">
          <a:xfrm>
            <a:off x="3886201" y="2567801"/>
            <a:ext cx="493395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rtl="1">
              <a:spcBef>
                <a:spcPct val="50000"/>
              </a:spcBef>
              <a:buClr>
                <a:srgbClr val="00D600"/>
              </a:buClr>
              <a:buFont typeface="Wingdings" panose="05000000000000000000" pitchFamily="2" charset="2"/>
              <a:buChar char="Ã"/>
            </a:pPr>
            <a:r>
              <a:rPr lang="fa-IR" altLang="tr-TR" sz="2400" dirty="0">
                <a:solidFill>
                  <a:schemeClr val="accent1">
                    <a:lumMod val="50000"/>
                  </a:schemeClr>
                </a:solidFill>
                <a:cs typeface="B Nazanin" panose="00000400000000000000" pitchFamily="2" charset="-78"/>
              </a:rPr>
              <a:t>عامل جارو تمام اثرات فعاليتهايش را ميداند اما فاقد حسگر است.</a:t>
            </a:r>
          </a:p>
          <a:p>
            <a:pPr algn="justLow" rtl="1">
              <a:spcBef>
                <a:spcPct val="50000"/>
              </a:spcBef>
              <a:buClr>
                <a:srgbClr val="00D600"/>
              </a:buClr>
              <a:buFont typeface="Wingdings" panose="05000000000000000000" pitchFamily="2" charset="2"/>
              <a:buChar char="Ã"/>
            </a:pPr>
            <a:r>
              <a:rPr lang="fa-IR" altLang="tr-TR" sz="2400" dirty="0" smtClean="0">
                <a:solidFill>
                  <a:schemeClr val="accent1">
                    <a:lumMod val="50000"/>
                  </a:schemeClr>
                </a:solidFill>
                <a:cs typeface="B Nazanin" panose="00000400000000000000" pitchFamily="2" charset="-78"/>
              </a:rPr>
              <a:t>حالت </a:t>
            </a:r>
            <a:r>
              <a:rPr lang="fa-IR" altLang="tr-TR" sz="2400" dirty="0">
                <a:solidFill>
                  <a:schemeClr val="accent1">
                    <a:lumMod val="50000"/>
                  </a:schemeClr>
                </a:solidFill>
                <a:cs typeface="B Nazanin" panose="00000400000000000000" pitchFamily="2" charset="-78"/>
              </a:rPr>
              <a:t>اوليه آن يکي از اعضاي مجموعه</a:t>
            </a:r>
            <a:r>
              <a:rPr lang="fa-IR" altLang="tr-TR" sz="2000" dirty="0">
                <a:solidFill>
                  <a:schemeClr val="accent1">
                    <a:lumMod val="50000"/>
                  </a:schemeClr>
                </a:solidFill>
                <a:cs typeface="B Nazanin" panose="00000400000000000000" pitchFamily="2" charset="-78"/>
              </a:rPr>
              <a:t>{1،2،3،4،5،6،7،8} </a:t>
            </a:r>
            <a:r>
              <a:rPr lang="fa-IR" altLang="tr-TR" sz="2400" dirty="0">
                <a:solidFill>
                  <a:schemeClr val="accent1">
                    <a:lumMod val="50000"/>
                  </a:schemeClr>
                </a:solidFill>
                <a:cs typeface="B Nazanin" panose="00000400000000000000" pitchFamily="2" charset="-78"/>
              </a:rPr>
              <a:t>ميباشد</a:t>
            </a:r>
          </a:p>
          <a:p>
            <a:pPr algn="justLow" rtl="1">
              <a:spcBef>
                <a:spcPct val="50000"/>
              </a:spcBef>
              <a:buClr>
                <a:srgbClr val="00D600"/>
              </a:buClr>
              <a:buFont typeface="Wingdings" panose="05000000000000000000" pitchFamily="2" charset="2"/>
              <a:buChar char="Ã"/>
            </a:pPr>
            <a:r>
              <a:rPr lang="fa-IR" altLang="tr-TR" sz="2400" dirty="0">
                <a:solidFill>
                  <a:schemeClr val="accent1">
                    <a:lumMod val="50000"/>
                  </a:schemeClr>
                </a:solidFill>
                <a:cs typeface="B Nazanin" panose="00000400000000000000" pitchFamily="2" charset="-78"/>
              </a:rPr>
              <a:t>فعاليت </a:t>
            </a:r>
            <a:r>
              <a:rPr lang="fa-IR" altLang="tr-TR" sz="2000" b="1" dirty="0">
                <a:solidFill>
                  <a:schemeClr val="accent1">
                    <a:lumMod val="50000"/>
                  </a:schemeClr>
                </a:solidFill>
                <a:cs typeface="B Nazanin" panose="00000400000000000000" pitchFamily="2" charset="-78"/>
              </a:rPr>
              <a:t>(</a:t>
            </a:r>
            <a:r>
              <a:rPr lang="en-US" altLang="tr-TR" sz="2000" b="1" dirty="0">
                <a:solidFill>
                  <a:schemeClr val="accent1">
                    <a:lumMod val="50000"/>
                  </a:schemeClr>
                </a:solidFill>
                <a:cs typeface="B Nazanin" panose="00000400000000000000" pitchFamily="2" charset="-78"/>
              </a:rPr>
              <a:t>(Right</a:t>
            </a:r>
            <a:r>
              <a:rPr lang="fa-IR" altLang="tr-TR" sz="2400" dirty="0">
                <a:solidFill>
                  <a:schemeClr val="accent1">
                    <a:lumMod val="50000"/>
                  </a:schemeClr>
                </a:solidFill>
                <a:cs typeface="B Nazanin" panose="00000400000000000000" pitchFamily="2" charset="-78"/>
              </a:rPr>
              <a:t>                     </a:t>
            </a:r>
            <a:r>
              <a:rPr lang="en-US" altLang="tr-TR" sz="2400" dirty="0" smtClean="0">
                <a:solidFill>
                  <a:schemeClr val="accent1">
                    <a:lumMod val="50000"/>
                  </a:schemeClr>
                </a:solidFill>
                <a:cs typeface="B Nazanin" panose="00000400000000000000" pitchFamily="2" charset="-78"/>
              </a:rPr>
              <a:t>   </a:t>
            </a:r>
            <a:r>
              <a:rPr lang="fa-IR" altLang="tr-TR" sz="2400" dirty="0" smtClean="0">
                <a:solidFill>
                  <a:schemeClr val="accent1">
                    <a:lumMod val="50000"/>
                  </a:schemeClr>
                </a:solidFill>
                <a:cs typeface="B Nazanin" panose="00000400000000000000" pitchFamily="2" charset="-78"/>
              </a:rPr>
              <a:t>{</a:t>
            </a:r>
            <a:r>
              <a:rPr lang="fa-IR" altLang="tr-TR" sz="2400" dirty="0">
                <a:solidFill>
                  <a:schemeClr val="accent1">
                    <a:lumMod val="50000"/>
                  </a:schemeClr>
                </a:solidFill>
                <a:cs typeface="B Nazanin" panose="00000400000000000000" pitchFamily="2" charset="-78"/>
              </a:rPr>
              <a:t>2،4،6،8}</a:t>
            </a:r>
          </a:p>
          <a:p>
            <a:pPr algn="justLow" rtl="1">
              <a:spcBef>
                <a:spcPct val="50000"/>
              </a:spcBef>
              <a:buClr>
                <a:srgbClr val="00D600"/>
              </a:buClr>
              <a:buFont typeface="Wingdings" panose="05000000000000000000" pitchFamily="2" charset="2"/>
              <a:buChar char="Ã"/>
            </a:pPr>
            <a:r>
              <a:rPr lang="fa-IR" altLang="tr-TR" sz="2400" dirty="0">
                <a:solidFill>
                  <a:schemeClr val="accent1">
                    <a:lumMod val="50000"/>
                  </a:schemeClr>
                </a:solidFill>
                <a:cs typeface="B Nazanin" panose="00000400000000000000" pitchFamily="2" charset="-78"/>
              </a:rPr>
              <a:t>فعاليت (</a:t>
            </a:r>
            <a:r>
              <a:rPr lang="en-US" altLang="tr-TR" sz="2000" b="1" dirty="0" err="1">
                <a:solidFill>
                  <a:schemeClr val="accent1">
                    <a:lumMod val="50000"/>
                  </a:schemeClr>
                </a:solidFill>
                <a:cs typeface="B Nazanin" panose="00000400000000000000" pitchFamily="2" charset="-78"/>
              </a:rPr>
              <a:t>Right,Suck</a:t>
            </a:r>
            <a:r>
              <a:rPr lang="fa-IR" altLang="tr-TR" sz="2000" b="1" dirty="0">
                <a:solidFill>
                  <a:schemeClr val="accent1">
                    <a:lumMod val="50000"/>
                  </a:schemeClr>
                </a:solidFill>
                <a:cs typeface="B Nazanin" panose="00000400000000000000" pitchFamily="2" charset="-78"/>
              </a:rPr>
              <a:t>)</a:t>
            </a:r>
            <a:r>
              <a:rPr lang="fa-IR" altLang="tr-TR" sz="2400" dirty="0">
                <a:solidFill>
                  <a:schemeClr val="accent1">
                    <a:lumMod val="50000"/>
                  </a:schemeClr>
                </a:solidFill>
                <a:cs typeface="B Nazanin" panose="00000400000000000000" pitchFamily="2" charset="-78"/>
              </a:rPr>
              <a:t>                 {4،8}</a:t>
            </a:r>
          </a:p>
          <a:p>
            <a:pPr algn="justLow" rtl="1">
              <a:spcBef>
                <a:spcPct val="50000"/>
              </a:spcBef>
              <a:buClr>
                <a:srgbClr val="00D600"/>
              </a:buClr>
              <a:buFont typeface="Wingdings" panose="05000000000000000000" pitchFamily="2" charset="2"/>
              <a:buChar char="Ã"/>
            </a:pPr>
            <a:r>
              <a:rPr lang="fa-IR" altLang="tr-TR" sz="2400" dirty="0">
                <a:solidFill>
                  <a:schemeClr val="accent1">
                    <a:lumMod val="50000"/>
                  </a:schemeClr>
                </a:solidFill>
                <a:cs typeface="B Nazanin" panose="00000400000000000000" pitchFamily="2" charset="-78"/>
              </a:rPr>
              <a:t>فعاليت (</a:t>
            </a:r>
            <a:r>
              <a:rPr lang="en-US" altLang="tr-TR" sz="2000" b="1" dirty="0" err="1">
                <a:solidFill>
                  <a:schemeClr val="accent1">
                    <a:lumMod val="50000"/>
                  </a:schemeClr>
                </a:solidFill>
                <a:cs typeface="B Nazanin" panose="00000400000000000000" pitchFamily="2" charset="-78"/>
              </a:rPr>
              <a:t>Right,Suck,Left,Suck</a:t>
            </a:r>
            <a:r>
              <a:rPr lang="fa-IR" altLang="tr-TR" sz="2000" b="1" dirty="0">
                <a:solidFill>
                  <a:schemeClr val="accent1">
                    <a:lumMod val="50000"/>
                  </a:schemeClr>
                </a:solidFill>
                <a:cs typeface="B Nazanin" panose="00000400000000000000" pitchFamily="2" charset="-78"/>
              </a:rPr>
              <a:t>)</a:t>
            </a:r>
            <a:r>
              <a:rPr lang="fa-IR" altLang="tr-TR" sz="2400" dirty="0">
                <a:solidFill>
                  <a:schemeClr val="accent1">
                    <a:lumMod val="50000"/>
                  </a:schemeClr>
                </a:solidFill>
                <a:cs typeface="B Nazanin" panose="00000400000000000000" pitchFamily="2" charset="-78"/>
              </a:rPr>
              <a:t> تضمين ميکند که صرف نظر از حالت اوليه، به حالت هدف، يعني 7 برسد</a:t>
            </a:r>
            <a:endParaRPr lang="en-US" altLang="tr-TR" sz="2400" dirty="0">
              <a:solidFill>
                <a:schemeClr val="accent1">
                  <a:lumMod val="50000"/>
                </a:schemeClr>
              </a:solidFill>
              <a:cs typeface="B Nazanin" panose="00000400000000000000" pitchFamily="2" charset="-78"/>
            </a:endParaRPr>
          </a:p>
        </p:txBody>
      </p:sp>
      <p:pic>
        <p:nvPicPr>
          <p:cNvPr id="118794" name="Picture 7"/>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56641"/>
          <a:stretch>
            <a:fillRect/>
          </a:stretch>
        </p:blipFill>
        <p:spPr>
          <a:xfrm>
            <a:off x="2009775" y="2822575"/>
            <a:ext cx="1800225" cy="3529013"/>
          </a:xfrm>
          <a:noFill/>
        </p:spPr>
      </p:pic>
      <p:sp>
        <p:nvSpPr>
          <p:cNvPr id="118795" name="Line 8"/>
          <p:cNvSpPr>
            <a:spLocks noChangeShapeType="1"/>
          </p:cNvSpPr>
          <p:nvPr/>
        </p:nvSpPr>
        <p:spPr bwMode="auto">
          <a:xfrm flipH="1" flipV="1">
            <a:off x="5436096" y="4581128"/>
            <a:ext cx="1008311" cy="0"/>
          </a:xfrm>
          <a:prstGeom prst="line">
            <a:avLst/>
          </a:prstGeom>
          <a:noFill/>
          <a:ln w="25400">
            <a:solidFill>
              <a:srgbClr val="CC3300"/>
            </a:solidFill>
            <a:round/>
            <a:headEnd/>
            <a:tailEnd type="triangle" w="lg" len="lg"/>
          </a:ln>
          <a:extLst>
            <a:ext uri="{909E8E84-426E-40DD-AFC4-6F175D3DCCD1}">
              <a14:hiddenFill xmlns:a14="http://schemas.microsoft.com/office/drawing/2010/main">
                <a:noFill/>
              </a14:hiddenFill>
            </a:ext>
          </a:extLst>
        </p:spPr>
        <p:txBody>
          <a:bodyPr/>
          <a:lstStyle/>
          <a:p>
            <a:pPr algn="r" rtl="1"/>
            <a:endParaRPr lang="tr-TR"/>
          </a:p>
        </p:txBody>
      </p:sp>
      <p:sp>
        <p:nvSpPr>
          <p:cNvPr id="118796" name="Line 9"/>
          <p:cNvSpPr>
            <a:spLocks noChangeShapeType="1"/>
          </p:cNvSpPr>
          <p:nvPr/>
        </p:nvSpPr>
        <p:spPr bwMode="auto">
          <a:xfrm flipH="1">
            <a:off x="5284515" y="5157192"/>
            <a:ext cx="655637" cy="12725"/>
          </a:xfrm>
          <a:prstGeom prst="line">
            <a:avLst/>
          </a:prstGeom>
          <a:noFill/>
          <a:ln w="25400">
            <a:solidFill>
              <a:srgbClr val="CC3300"/>
            </a:solidFill>
            <a:round/>
            <a:headEnd/>
            <a:tailEnd type="triangle" w="lg" len="lg"/>
          </a:ln>
          <a:extLst>
            <a:ext uri="{909E8E84-426E-40DD-AFC4-6F175D3DCCD1}">
              <a14:hiddenFill xmlns:a14="http://schemas.microsoft.com/office/drawing/2010/main">
                <a:noFill/>
              </a14:hiddenFill>
            </a:ext>
          </a:extLst>
        </p:spPr>
        <p:txBody>
          <a:bodyPr/>
          <a:lstStyle/>
          <a:p>
            <a:pPr algn="r" rtl="1"/>
            <a:endParaRPr lang="tr-T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0109" y="9094"/>
            <a:ext cx="1103891" cy="1539638"/>
          </a:xfrm>
          <a:prstGeom prst="rect">
            <a:avLst/>
          </a:prstGeom>
        </p:spPr>
      </p:pic>
    </p:spTree>
    <p:extLst>
      <p:ext uri="{BB962C8B-B14F-4D97-AF65-F5344CB8AC3E}">
        <p14:creationId xmlns:p14="http://schemas.microsoft.com/office/powerpoint/2010/main" val="10350494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a:spLocks noGrp="1"/>
          </p:cNvSpPr>
          <p:nvPr>
            <p:ph type="dt" sz="quarter" idx="10"/>
          </p:nvPr>
        </p:nvSpPr>
        <p:spPr/>
        <p:txBody>
          <a:bodyPr/>
          <a:lstStyle/>
          <a:p>
            <a:pPr>
              <a:defRPr/>
            </a:pPr>
            <a:fld id="{49868D4A-A186-4389-AF22-97E29EB92EE0}" type="datetime1">
              <a:rPr lang="tr-TR" altLang="en-US" smtClean="0"/>
              <a:t>18.02.2016</a:t>
            </a:fld>
            <a:endParaRPr lang="en-US" altLang="en-US"/>
          </a:p>
        </p:txBody>
      </p:sp>
      <p:sp>
        <p:nvSpPr>
          <p:cNvPr id="7" name="Footer Placeholder 5"/>
          <p:cNvSpPr>
            <a:spLocks noGrp="1"/>
          </p:cNvSpPr>
          <p:nvPr>
            <p:ph type="ftr"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latin typeface="Garamond" panose="02020404030301010803" pitchFamily="18" charset="0"/>
              </a:rPr>
              <a:t>AI, Solving problems by search</a:t>
            </a:r>
            <a:endParaRPr lang="en-US" altLang="en-US">
              <a:latin typeface="Garamond" panose="02020404030301010803" pitchFamily="18" charset="0"/>
            </a:endParaRPr>
          </a:p>
        </p:txBody>
      </p:sp>
      <p:sp>
        <p:nvSpPr>
          <p:cNvPr id="8" name="Slide Number Placeholder 6"/>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5F7138B-BCC1-4D49-847A-2E76CF060506}" type="slidenum">
              <a:rPr lang="ar-SA" altLang="en-US">
                <a:latin typeface="Garamond" panose="02020404030301010803" pitchFamily="18" charset="0"/>
              </a:rPr>
              <a:pPr eaLnBrk="1" hangingPunct="1"/>
              <a:t>14</a:t>
            </a:fld>
            <a:endParaRPr lang="en-US" altLang="en-US">
              <a:latin typeface="Garamond" panose="02020404030301010803" pitchFamily="18" charset="0"/>
            </a:endParaRPr>
          </a:p>
        </p:txBody>
      </p:sp>
      <p:sp>
        <p:nvSpPr>
          <p:cNvPr id="119813"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fa-IR" altLang="tr-TR" sz="4400" b="1" dirty="0">
                <a:latin typeface="Times New Roman" panose="02020603050405020304" pitchFamily="18" charset="0"/>
                <a:cs typeface="Homa" pitchFamily="2" charset="-78"/>
              </a:rPr>
              <a:t>حل مسئله با جستجو</a:t>
            </a:r>
            <a:endParaRPr lang="en-US" altLang="tr-TR" sz="2400" b="1" dirty="0">
              <a:latin typeface="Times New Roman" panose="02020603050405020304" pitchFamily="18" charset="0"/>
              <a:cs typeface="Homa" pitchFamily="2" charset="-78"/>
            </a:endParaRPr>
          </a:p>
        </p:txBody>
      </p:sp>
      <p:sp>
        <p:nvSpPr>
          <p:cNvPr id="119814" name="Text Box 3"/>
          <p:cNvSpPr txBox="1">
            <a:spLocks noChangeArrowheads="1"/>
          </p:cNvSpPr>
          <p:nvPr/>
        </p:nvSpPr>
        <p:spPr bwMode="auto">
          <a:xfrm>
            <a:off x="6011863" y="2019300"/>
            <a:ext cx="28082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a:spcBef>
                <a:spcPct val="50000"/>
              </a:spcBef>
            </a:pPr>
            <a:r>
              <a:rPr lang="fa-IR" altLang="tr-TR" sz="2800" dirty="0">
                <a:solidFill>
                  <a:srgbClr val="C00000"/>
                </a:solidFill>
                <a:cs typeface="B Nazanin" panose="00000400000000000000" pitchFamily="2" charset="-78"/>
              </a:rPr>
              <a:t>دنياي جاروبرقي فاقد حسگر</a:t>
            </a:r>
            <a:endParaRPr lang="en-US" altLang="tr-TR" sz="2800" dirty="0">
              <a:solidFill>
                <a:srgbClr val="C00000"/>
              </a:solidFill>
              <a:cs typeface="B Nazanin" panose="00000400000000000000" pitchFamily="2" charset="-78"/>
            </a:endParaRPr>
          </a:p>
        </p:txBody>
      </p:sp>
      <p:pic>
        <p:nvPicPr>
          <p:cNvPr id="119815" name="Picture 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50825" y="1868488"/>
            <a:ext cx="5257800" cy="4876800"/>
          </a:xfrm>
          <a:noFill/>
        </p:spPr>
      </p:pic>
      <p:sp>
        <p:nvSpPr>
          <p:cNvPr id="119816" name="Text Box 5"/>
          <p:cNvSpPr txBox="1">
            <a:spLocks noChangeArrowheads="1"/>
          </p:cNvSpPr>
          <p:nvPr/>
        </p:nvSpPr>
        <p:spPr bwMode="auto">
          <a:xfrm>
            <a:off x="5508625" y="3078163"/>
            <a:ext cx="338455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88900" indent="-457200" algn="justLow" rtl="1">
              <a:spcBef>
                <a:spcPct val="50000"/>
              </a:spcBef>
              <a:buClr>
                <a:srgbClr val="00D600"/>
              </a:buClr>
              <a:buFont typeface="Wingdings" panose="05000000000000000000" pitchFamily="2" charset="2"/>
              <a:buChar char="Ã"/>
            </a:pPr>
            <a:r>
              <a:rPr lang="fa-IR" altLang="tr-TR" sz="2000" dirty="0">
                <a:solidFill>
                  <a:schemeClr val="accent1">
                    <a:lumMod val="50000"/>
                  </a:schemeClr>
                </a:solidFill>
                <a:cs typeface="B Nazanin" panose="00000400000000000000" pitchFamily="2" charset="-78"/>
              </a:rPr>
              <a:t>عامل بايد راجع به مجموعه هاي حالتي که ميتواند به آنها برسد استدلال کند. اين مجموعه از حالتها را حالت باور گوييم.</a:t>
            </a:r>
          </a:p>
          <a:p>
            <a:pPr marL="88900" indent="-457200" algn="justLow" rtl="1">
              <a:spcBef>
                <a:spcPct val="50000"/>
              </a:spcBef>
              <a:buClr>
                <a:srgbClr val="00D600"/>
              </a:buClr>
              <a:buFont typeface="Wingdings" panose="05000000000000000000" pitchFamily="2" charset="2"/>
              <a:buChar char="Ã"/>
            </a:pPr>
            <a:r>
              <a:rPr lang="fa-IR" altLang="tr-TR" sz="2000" dirty="0">
                <a:solidFill>
                  <a:schemeClr val="accent1">
                    <a:lumMod val="50000"/>
                  </a:schemeClr>
                </a:solidFill>
                <a:cs typeface="B Nazanin" panose="00000400000000000000" pitchFamily="2" charset="-78"/>
              </a:rPr>
              <a:t>اگر فضاي حالت فيزيکي داراي </a:t>
            </a:r>
            <a:r>
              <a:rPr lang="en-US" altLang="tr-TR" sz="2000" dirty="0">
                <a:solidFill>
                  <a:schemeClr val="accent1">
                    <a:lumMod val="50000"/>
                  </a:schemeClr>
                </a:solidFill>
                <a:cs typeface="B Nazanin" panose="00000400000000000000" pitchFamily="2" charset="-78"/>
              </a:rPr>
              <a:t>s</a:t>
            </a:r>
            <a:r>
              <a:rPr lang="fa-IR" altLang="tr-TR" sz="2000" dirty="0">
                <a:solidFill>
                  <a:schemeClr val="accent1">
                    <a:lumMod val="50000"/>
                  </a:schemeClr>
                </a:solidFill>
                <a:cs typeface="B Nazanin" panose="00000400000000000000" pitchFamily="2" charset="-78"/>
              </a:rPr>
              <a:t> حالت باشد فضاي حالت باور  </a:t>
            </a:r>
            <a:r>
              <a:rPr lang="en-US" altLang="tr-TR" sz="2000" dirty="0">
                <a:solidFill>
                  <a:schemeClr val="accent1">
                    <a:lumMod val="50000"/>
                  </a:schemeClr>
                </a:solidFill>
                <a:cs typeface="B Nazanin" panose="00000400000000000000" pitchFamily="2" charset="-78"/>
              </a:rPr>
              <a:t>2^s</a:t>
            </a:r>
            <a:r>
              <a:rPr lang="fa-IR" altLang="tr-TR" sz="2000" dirty="0">
                <a:solidFill>
                  <a:schemeClr val="accent1">
                    <a:lumMod val="50000"/>
                  </a:schemeClr>
                </a:solidFill>
                <a:cs typeface="B Nazanin" panose="00000400000000000000" pitchFamily="2" charset="-78"/>
              </a:rPr>
              <a:t>  حالت باور خواهد داشت.</a:t>
            </a:r>
            <a:endParaRPr lang="en-US" altLang="tr-TR" sz="2000" dirty="0">
              <a:solidFill>
                <a:schemeClr val="accent1">
                  <a:lumMod val="50000"/>
                </a:schemeClr>
              </a:solidFill>
              <a:cs typeface="B Nazanin" panose="00000400000000000000" pitchFamily="2" charset="-78"/>
            </a:endParaRPr>
          </a:p>
        </p:txBody>
      </p:sp>
    </p:spTree>
    <p:extLst>
      <p:ext uri="{BB962C8B-B14F-4D97-AF65-F5344CB8AC3E}">
        <p14:creationId xmlns:p14="http://schemas.microsoft.com/office/powerpoint/2010/main" val="1316732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fld id="{BEE620DC-BE05-4518-A748-67D7CD1C39AD}" type="datetime1">
              <a:rPr lang="tr-TR" altLang="en-US" smtClean="0"/>
              <a:t>18.02.2016</a:t>
            </a:fld>
            <a:endParaRPr lang="en-US" altLang="en-US"/>
          </a:p>
        </p:txBody>
      </p:sp>
      <p:sp>
        <p:nvSpPr>
          <p:cNvPr id="4" name="Footer Placeholder 4"/>
          <p:cNvSpPr>
            <a:spLocks noGrp="1"/>
          </p:cNvSpPr>
          <p:nvPr>
            <p:ph type="ftr"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latin typeface="Garamond" panose="02020404030301010803" pitchFamily="18" charset="0"/>
              </a:rPr>
              <a:t>AI, Solving problems by search</a:t>
            </a:r>
            <a:endParaRPr lang="en-US" altLang="en-US">
              <a:latin typeface="Garamond" panose="02020404030301010803" pitchFamily="18" charset="0"/>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AD7109B-F339-4577-BFBF-9DA9EFC27431}" type="slidenum">
              <a:rPr lang="ar-SA" altLang="en-US">
                <a:latin typeface="Garamond" panose="02020404030301010803" pitchFamily="18" charset="0"/>
              </a:rPr>
              <a:pPr eaLnBrk="1" hangingPunct="1"/>
              <a:t>15</a:t>
            </a:fld>
            <a:endParaRPr lang="en-US" altLang="en-US">
              <a:latin typeface="Garamond" panose="02020404030301010803" pitchFamily="18" charset="0"/>
            </a:endParaRPr>
          </a:p>
        </p:txBody>
      </p:sp>
      <p:sp>
        <p:nvSpPr>
          <p:cNvPr id="123909" name="Text Box 2"/>
          <p:cNvSpPr txBox="1">
            <a:spLocks noChangeArrowheads="1"/>
          </p:cNvSpPr>
          <p:nvPr/>
        </p:nvSpPr>
        <p:spPr bwMode="auto">
          <a:xfrm>
            <a:off x="400050" y="1557338"/>
            <a:ext cx="8429625" cy="308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lnSpc>
                <a:spcPct val="135000"/>
              </a:lnSpc>
            </a:pPr>
            <a:r>
              <a:rPr lang="ar-SA" altLang="tr-TR" sz="2400" dirty="0">
                <a:solidFill>
                  <a:srgbClr val="C00000"/>
                </a:solidFill>
                <a:cs typeface="B Nazanin" panose="00000400000000000000" pitchFamily="2" charset="-78"/>
              </a:rPr>
              <a:t>اندازه‌گيري کارايي حل مسئله:</a:t>
            </a:r>
            <a:endParaRPr lang="fa-IR" altLang="tr-TR" sz="2400" dirty="0">
              <a:solidFill>
                <a:srgbClr val="C00000"/>
              </a:solidFill>
              <a:cs typeface="B Nazanin" panose="00000400000000000000" pitchFamily="2" charset="-78"/>
            </a:endParaRPr>
          </a:p>
          <a:p>
            <a:pPr algn="r" rtl="1" eaLnBrk="1" hangingPunct="1">
              <a:lnSpc>
                <a:spcPct val="135000"/>
              </a:lnSpc>
            </a:pPr>
            <a:endParaRPr lang="fa-IR" altLang="tr-TR" sz="2400" dirty="0">
              <a:solidFill>
                <a:srgbClr val="7F5429"/>
              </a:solidFill>
              <a:cs typeface="B Nazanin" panose="00000400000000000000" pitchFamily="2" charset="-78"/>
            </a:endParaRPr>
          </a:p>
          <a:p>
            <a:pPr algn="r" rtl="1" eaLnBrk="1" hangingPunct="1">
              <a:lnSpc>
                <a:spcPct val="135000"/>
              </a:lnSpc>
            </a:pPr>
            <a:r>
              <a:rPr lang="ar-SA" altLang="tr-TR" sz="2400" u="sng" dirty="0">
                <a:solidFill>
                  <a:schemeClr val="accent1">
                    <a:lumMod val="50000"/>
                  </a:schemeClr>
                </a:solidFill>
                <a:cs typeface="B Nazanin" panose="00000400000000000000" pitchFamily="2" charset="-78"/>
              </a:rPr>
              <a:t>کارايي يک جستجو، حداقل از سه طريق مي‌تواند اندازه‌گيري شود</a:t>
            </a:r>
            <a:r>
              <a:rPr lang="fa-IR" altLang="tr-TR" sz="2400" u="sng" dirty="0">
                <a:solidFill>
                  <a:schemeClr val="accent1">
                    <a:lumMod val="50000"/>
                  </a:schemeClr>
                </a:solidFill>
                <a:cs typeface="B Nazanin" panose="00000400000000000000" pitchFamily="2" charset="-78"/>
              </a:rPr>
              <a:t>:</a:t>
            </a:r>
          </a:p>
          <a:p>
            <a:pPr algn="r" rtl="1" eaLnBrk="1" hangingPunct="1">
              <a:lnSpc>
                <a:spcPct val="135000"/>
              </a:lnSpc>
              <a:buClr>
                <a:srgbClr val="7F5429"/>
              </a:buClr>
              <a:buFontTx/>
              <a:buAutoNum type="arabicPeriod"/>
            </a:pPr>
            <a:r>
              <a:rPr lang="ar-SA" altLang="tr-TR" sz="2400" dirty="0">
                <a:solidFill>
                  <a:schemeClr val="accent1">
                    <a:lumMod val="50000"/>
                  </a:schemeClr>
                </a:solidFill>
                <a:cs typeface="B Nazanin" panose="00000400000000000000" pitchFamily="2" charset="-78"/>
              </a:rPr>
              <a:t>آيا اين جستجو راه حلي پيدا مي‌کند؟</a:t>
            </a:r>
            <a:endParaRPr lang="fa-IR" altLang="tr-TR" sz="2400" dirty="0">
              <a:solidFill>
                <a:schemeClr val="accent1">
                  <a:lumMod val="50000"/>
                </a:schemeClr>
              </a:solidFill>
              <a:cs typeface="B Nazanin" panose="00000400000000000000" pitchFamily="2" charset="-78"/>
            </a:endParaRPr>
          </a:p>
          <a:p>
            <a:pPr algn="r" rtl="1" eaLnBrk="1" hangingPunct="1">
              <a:lnSpc>
                <a:spcPct val="135000"/>
              </a:lnSpc>
              <a:buClr>
                <a:srgbClr val="7F5429"/>
              </a:buClr>
              <a:buFontTx/>
              <a:buAutoNum type="arabicPeriod"/>
            </a:pPr>
            <a:r>
              <a:rPr lang="ar-SA" altLang="tr-TR" sz="2400" dirty="0">
                <a:solidFill>
                  <a:schemeClr val="accent1">
                    <a:lumMod val="50000"/>
                  </a:schemeClr>
                </a:solidFill>
                <a:cs typeface="B Nazanin" panose="00000400000000000000" pitchFamily="2" charset="-78"/>
              </a:rPr>
              <a:t>آيا راه حلي مناسبي است؟</a:t>
            </a:r>
            <a:endParaRPr lang="fa-IR" altLang="tr-TR" sz="2400" dirty="0">
              <a:solidFill>
                <a:schemeClr val="accent1">
                  <a:lumMod val="50000"/>
                </a:schemeClr>
              </a:solidFill>
              <a:cs typeface="B Nazanin" panose="00000400000000000000" pitchFamily="2" charset="-78"/>
            </a:endParaRPr>
          </a:p>
          <a:p>
            <a:pPr algn="r" rtl="1" eaLnBrk="1" hangingPunct="1">
              <a:lnSpc>
                <a:spcPct val="135000"/>
              </a:lnSpc>
              <a:buClr>
                <a:srgbClr val="7F5429"/>
              </a:buClr>
              <a:buFontTx/>
              <a:buAutoNum type="arabicPeriod"/>
            </a:pPr>
            <a:r>
              <a:rPr lang="ar-SA" altLang="tr-TR" sz="2400" dirty="0">
                <a:solidFill>
                  <a:schemeClr val="accent1">
                    <a:lumMod val="50000"/>
                  </a:schemeClr>
                </a:solidFill>
                <a:cs typeface="B Nazanin" panose="00000400000000000000" pitchFamily="2" charset="-78"/>
              </a:rPr>
              <a:t>هزينه جستجو از نظر زماني و حافظه مورد نياز براي يافتن راه حل </a:t>
            </a:r>
            <a:r>
              <a:rPr lang="ar-SA" altLang="tr-TR" sz="2400" dirty="0" smtClean="0">
                <a:solidFill>
                  <a:schemeClr val="accent1">
                    <a:lumMod val="50000"/>
                  </a:schemeClr>
                </a:solidFill>
                <a:cs typeface="B Nazanin" panose="00000400000000000000" pitchFamily="2" charset="-78"/>
              </a:rPr>
              <a:t>چ</a:t>
            </a:r>
            <a:r>
              <a:rPr lang="fa-IR" altLang="tr-TR" sz="2400" dirty="0" smtClean="0">
                <a:solidFill>
                  <a:schemeClr val="accent1">
                    <a:lumMod val="50000"/>
                  </a:schemeClr>
                </a:solidFill>
                <a:cs typeface="B Nazanin" panose="00000400000000000000" pitchFamily="2" charset="-78"/>
              </a:rPr>
              <a:t>قدر ا</a:t>
            </a:r>
            <a:r>
              <a:rPr lang="ar-SA" altLang="tr-TR" sz="2400" dirty="0" smtClean="0">
                <a:solidFill>
                  <a:schemeClr val="accent1">
                    <a:lumMod val="50000"/>
                  </a:schemeClr>
                </a:solidFill>
                <a:cs typeface="B Nazanin" panose="00000400000000000000" pitchFamily="2" charset="-78"/>
              </a:rPr>
              <a:t>ست</a:t>
            </a:r>
            <a:r>
              <a:rPr lang="ar-SA" altLang="tr-TR" sz="2400" dirty="0">
                <a:solidFill>
                  <a:schemeClr val="accent1">
                    <a:lumMod val="50000"/>
                  </a:schemeClr>
                </a:solidFill>
                <a:cs typeface="B Nazanin" panose="00000400000000000000" pitchFamily="2" charset="-78"/>
              </a:rPr>
              <a:t>؟ </a:t>
            </a:r>
            <a:endParaRPr lang="fa-IR" altLang="tr-TR" sz="2400" dirty="0">
              <a:solidFill>
                <a:schemeClr val="accent1">
                  <a:lumMod val="50000"/>
                </a:schemeClr>
              </a:solidFill>
              <a:cs typeface="B Nazanin" panose="00000400000000000000" pitchFamily="2" charset="-78"/>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0109" y="9094"/>
            <a:ext cx="1103891" cy="1539638"/>
          </a:xfrm>
          <a:prstGeom prst="rect">
            <a:avLst/>
          </a:prstGeom>
        </p:spPr>
      </p:pic>
    </p:spTree>
    <p:extLst>
      <p:ext uri="{BB962C8B-B14F-4D97-AF65-F5344CB8AC3E}">
        <p14:creationId xmlns:p14="http://schemas.microsoft.com/office/powerpoint/2010/main" val="38770174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2"/>
          <p:cNvSpPr>
            <a:spLocks noGrp="1"/>
          </p:cNvSpPr>
          <p:nvPr>
            <p:ph type="dt" sz="quarter" idx="10"/>
          </p:nvPr>
        </p:nvSpPr>
        <p:spPr/>
        <p:txBody>
          <a:bodyPr/>
          <a:lstStyle/>
          <a:p>
            <a:pPr>
              <a:defRPr/>
            </a:pPr>
            <a:fld id="{2B9303F7-B060-425B-AA32-CAABA080916C}" type="datetime1">
              <a:rPr lang="tr-TR" altLang="en-US" smtClean="0"/>
              <a:t>18.02.2016</a:t>
            </a:fld>
            <a:endParaRPr lang="en-US" altLang="en-US"/>
          </a:p>
        </p:txBody>
      </p:sp>
      <p:sp>
        <p:nvSpPr>
          <p:cNvPr id="8" name="Footer Placeholder 3"/>
          <p:cNvSpPr>
            <a:spLocks noGrp="1"/>
          </p:cNvSpPr>
          <p:nvPr>
            <p:ph type="ftr"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latin typeface="Garamond" panose="02020404030301010803" pitchFamily="18" charset="0"/>
              </a:rPr>
              <a:t>AI, Solving problems by search</a:t>
            </a:r>
            <a:endParaRPr lang="en-US" altLang="en-US">
              <a:latin typeface="Garamond" panose="02020404030301010803" pitchFamily="18" charset="0"/>
            </a:endParaRPr>
          </a:p>
        </p:txBody>
      </p:sp>
      <p:sp>
        <p:nvSpPr>
          <p:cNvPr id="9"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8E75F12-6444-44E5-AD9D-E1F08DFF7617}" type="slidenum">
              <a:rPr lang="ar-SA" altLang="en-US">
                <a:latin typeface="Garamond" panose="02020404030301010803" pitchFamily="18" charset="0"/>
              </a:rPr>
              <a:pPr eaLnBrk="1" hangingPunct="1"/>
              <a:t>16</a:t>
            </a:fld>
            <a:endParaRPr lang="en-US" altLang="en-US">
              <a:latin typeface="Garamond" panose="02020404030301010803" pitchFamily="18" charset="0"/>
            </a:endParaRPr>
          </a:p>
        </p:txBody>
      </p:sp>
      <p:sp>
        <p:nvSpPr>
          <p:cNvPr id="124933"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fa-IR" altLang="tr-TR" sz="4400" b="1">
                <a:latin typeface="Times New Roman" panose="02020603050405020304" pitchFamily="18" charset="0"/>
                <a:cs typeface="Homa" pitchFamily="2" charset="-78"/>
              </a:rPr>
              <a:t>حل مسئله با جستجو</a:t>
            </a:r>
            <a:endParaRPr lang="en-US" altLang="tr-TR" sz="2400" b="1">
              <a:latin typeface="Times New Roman" panose="02020603050405020304" pitchFamily="18" charset="0"/>
              <a:cs typeface="Homa" pitchFamily="2" charset="-78"/>
            </a:endParaRPr>
          </a:p>
        </p:txBody>
      </p:sp>
      <p:pic>
        <p:nvPicPr>
          <p:cNvPr id="124934" name="Picture 3"/>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755650" y="1998663"/>
            <a:ext cx="7632700" cy="4598987"/>
          </a:xfrm>
          <a:noFill/>
        </p:spPr>
      </p:pic>
      <p:sp>
        <p:nvSpPr>
          <p:cNvPr id="124935" name="Text Box 4"/>
          <p:cNvSpPr txBox="1">
            <a:spLocks noChangeArrowheads="1"/>
          </p:cNvSpPr>
          <p:nvPr/>
        </p:nvSpPr>
        <p:spPr bwMode="auto">
          <a:xfrm>
            <a:off x="539750" y="1811338"/>
            <a:ext cx="741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fa-IR" altLang="tr-TR" sz="3600" dirty="0">
                <a:solidFill>
                  <a:schemeClr val="accent1">
                    <a:lumMod val="50000"/>
                  </a:schemeClr>
                </a:solidFill>
                <a:cs typeface="B Nazanin" panose="00000400000000000000" pitchFamily="2" charset="-78"/>
              </a:rPr>
              <a:t>مثال: نقشه روماني</a:t>
            </a:r>
            <a:endParaRPr lang="en-US" altLang="tr-TR" sz="3600" dirty="0">
              <a:solidFill>
                <a:schemeClr val="accent1">
                  <a:lumMod val="50000"/>
                </a:schemeClr>
              </a:solidFill>
              <a:cs typeface="B Nazanin" panose="00000400000000000000" pitchFamily="2" charset="-78"/>
            </a:endParaRPr>
          </a:p>
        </p:txBody>
      </p:sp>
      <p:sp>
        <p:nvSpPr>
          <p:cNvPr id="124936" name="Oval 5"/>
          <p:cNvSpPr>
            <a:spLocks noChangeArrowheads="1"/>
          </p:cNvSpPr>
          <p:nvPr/>
        </p:nvSpPr>
        <p:spPr bwMode="auto">
          <a:xfrm>
            <a:off x="1154113" y="3146425"/>
            <a:ext cx="200025" cy="249238"/>
          </a:xfrm>
          <a:prstGeom prst="ellipse">
            <a:avLst/>
          </a:prstGeom>
          <a:noFill/>
          <a:ln w="57150">
            <a:solidFill>
              <a:srgbClr val="00D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a:endParaRPr lang="tr-TR" altLang="tr-TR">
              <a:solidFill>
                <a:srgbClr val="00D600"/>
              </a:solidFill>
              <a:cs typeface="Times New Roman" panose="02020603050405020304" pitchFamily="18" charset="0"/>
            </a:endParaRPr>
          </a:p>
        </p:txBody>
      </p:sp>
      <p:sp>
        <p:nvSpPr>
          <p:cNvPr id="124937" name="Oval 6"/>
          <p:cNvSpPr>
            <a:spLocks noChangeArrowheads="1"/>
          </p:cNvSpPr>
          <p:nvPr/>
        </p:nvSpPr>
        <p:spPr bwMode="auto">
          <a:xfrm>
            <a:off x="5621338" y="5530850"/>
            <a:ext cx="200025" cy="249238"/>
          </a:xfrm>
          <a:prstGeom prst="ellipse">
            <a:avLst/>
          </a:prstGeom>
          <a:noFill/>
          <a:ln w="57150">
            <a:solidFill>
              <a:srgbClr val="00D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a:endParaRPr lang="tr-TR" altLang="tr-TR">
              <a:solidFill>
                <a:srgbClr val="00D600"/>
              </a:solidFill>
              <a:cs typeface="Times New Roman" panose="02020603050405020304" pitchFamily="18"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0109" y="9094"/>
            <a:ext cx="1103891" cy="1539638"/>
          </a:xfrm>
          <a:prstGeom prst="rect">
            <a:avLst/>
          </a:prstGeom>
        </p:spPr>
      </p:pic>
    </p:spTree>
    <p:extLst>
      <p:ext uri="{BB962C8B-B14F-4D97-AF65-F5344CB8AC3E}">
        <p14:creationId xmlns:p14="http://schemas.microsoft.com/office/powerpoint/2010/main" val="28794193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lgn="r" rtl="1">
              <a:defRPr/>
            </a:pPr>
            <a:fld id="{698CD454-8F23-4421-A8AE-B96656BC02CF}" type="datetime1">
              <a:rPr lang="tr-TR" altLang="en-US" smtClean="0"/>
              <a:t>18.02.2016</a:t>
            </a:fld>
            <a:endParaRPr lang="en-US" altLang="en-US"/>
          </a:p>
        </p:txBody>
      </p:sp>
      <p:sp>
        <p:nvSpPr>
          <p:cNvPr id="6" name="Footer Placeholder 4"/>
          <p:cNvSpPr>
            <a:spLocks noGrp="1"/>
          </p:cNvSpPr>
          <p:nvPr>
            <p:ph type="ftr"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en-US" altLang="en-US" smtClean="0">
                <a:latin typeface="Garamond" panose="02020404030301010803" pitchFamily="18" charset="0"/>
              </a:rPr>
              <a:t>AI, Solving problems by search</a:t>
            </a:r>
            <a:endParaRPr lang="en-US" altLang="en-US">
              <a:latin typeface="Garamond" panose="02020404030301010803" pitchFamily="18" charset="0"/>
            </a:endParaRPr>
          </a:p>
        </p:txBody>
      </p:sp>
      <p:sp>
        <p:nvSpPr>
          <p:cNvPr id="7"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1" eaLnBrk="1" hangingPunct="1"/>
            <a:fld id="{5647BA47-FF0A-4C9E-BA92-31EB258B9365}" type="slidenum">
              <a:rPr lang="ar-SA" altLang="en-US">
                <a:latin typeface="Garamond" panose="02020404030301010803" pitchFamily="18" charset="0"/>
              </a:rPr>
              <a:pPr algn="l" rtl="1" eaLnBrk="1" hangingPunct="1"/>
              <a:t>17</a:t>
            </a:fld>
            <a:endParaRPr lang="en-US" altLang="en-US">
              <a:latin typeface="Garamond" panose="02020404030301010803" pitchFamily="18" charset="0"/>
            </a:endParaRPr>
          </a:p>
        </p:txBody>
      </p:sp>
      <p:sp>
        <p:nvSpPr>
          <p:cNvPr id="125957"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fa-IR" altLang="tr-TR" sz="4400" b="1">
                <a:latin typeface="Times New Roman" panose="02020603050405020304" pitchFamily="18" charset="0"/>
                <a:cs typeface="Homa" pitchFamily="2" charset="-78"/>
              </a:rPr>
              <a:t>حل مسئله با جستجو</a:t>
            </a:r>
            <a:endParaRPr lang="en-US" altLang="tr-TR" sz="2400" b="1">
              <a:latin typeface="Times New Roman" panose="02020603050405020304" pitchFamily="18" charset="0"/>
              <a:cs typeface="Homa" pitchFamily="2" charset="-78"/>
            </a:endParaRPr>
          </a:p>
        </p:txBody>
      </p:sp>
      <p:sp>
        <p:nvSpPr>
          <p:cNvPr id="125958" name="Text Box 3"/>
          <p:cNvSpPr txBox="1">
            <a:spLocks noChangeArrowheads="1"/>
          </p:cNvSpPr>
          <p:nvPr/>
        </p:nvSpPr>
        <p:spPr bwMode="auto">
          <a:xfrm>
            <a:off x="-89694" y="2348880"/>
            <a:ext cx="8675688" cy="437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8900" eaLnBrk="0" hangingPunct="0">
              <a:defRPr>
                <a:solidFill>
                  <a:schemeClr val="tx1"/>
                </a:solidFill>
                <a:latin typeface="Arial" panose="020B0604020202020204" pitchFamily="34" charset="0"/>
                <a:cs typeface="Arial" panose="020B0604020202020204" pitchFamily="34" charset="0"/>
              </a:defRPr>
            </a:lvl1pPr>
            <a:lvl2pPr marL="801688"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rtl="1">
              <a:spcBef>
                <a:spcPct val="50000"/>
              </a:spcBef>
              <a:buClr>
                <a:srgbClr val="00D600"/>
              </a:buClr>
              <a:buFont typeface="Wingdings" panose="05000000000000000000" pitchFamily="2" charset="2"/>
              <a:buChar char="Ã"/>
            </a:pPr>
            <a:r>
              <a:rPr lang="fa-IR" altLang="tr-TR" sz="2800" dirty="0">
                <a:solidFill>
                  <a:srgbClr val="C00000"/>
                </a:solidFill>
                <a:cs typeface="B Nazanin" panose="00000400000000000000" pitchFamily="2" charset="-78"/>
              </a:rPr>
              <a:t>صورت مسأله</a:t>
            </a:r>
            <a:r>
              <a:rPr lang="fa-IR" altLang="tr-TR" sz="2400" dirty="0">
                <a:solidFill>
                  <a:srgbClr val="C00000"/>
                </a:solidFill>
                <a:cs typeface="B Nazanin" panose="00000400000000000000" pitchFamily="2" charset="-78"/>
              </a:rPr>
              <a:t>: </a:t>
            </a:r>
            <a:r>
              <a:rPr lang="fa-IR" altLang="tr-TR" sz="2400" dirty="0">
                <a:solidFill>
                  <a:schemeClr val="accent1">
                    <a:lumMod val="50000"/>
                  </a:schemeClr>
                </a:solidFill>
                <a:cs typeface="B Nazanin" panose="00000400000000000000" pitchFamily="2" charset="-78"/>
              </a:rPr>
              <a:t>رفتن از آراد به بخارست</a:t>
            </a:r>
            <a:endParaRPr lang="en-US" altLang="tr-TR" sz="2400" dirty="0">
              <a:solidFill>
                <a:schemeClr val="accent1">
                  <a:lumMod val="50000"/>
                </a:schemeClr>
              </a:solidFill>
              <a:cs typeface="B Nazanin" panose="00000400000000000000" pitchFamily="2" charset="-78"/>
            </a:endParaRPr>
          </a:p>
          <a:p>
            <a:pPr algn="justLow" rtl="1">
              <a:spcBef>
                <a:spcPct val="50000"/>
              </a:spcBef>
              <a:buClr>
                <a:srgbClr val="00D600"/>
              </a:buClr>
              <a:buFont typeface="Wingdings" panose="05000000000000000000" pitchFamily="2" charset="2"/>
              <a:buChar char="Ã"/>
            </a:pPr>
            <a:r>
              <a:rPr lang="fa-IR" altLang="tr-TR" sz="2800" dirty="0">
                <a:solidFill>
                  <a:srgbClr val="C00000"/>
                </a:solidFill>
                <a:cs typeface="B Nazanin" panose="00000400000000000000" pitchFamily="2" charset="-78"/>
              </a:rPr>
              <a:t>فرموله کردن هدف: </a:t>
            </a:r>
            <a:r>
              <a:rPr lang="fa-IR" altLang="tr-TR" sz="2400" dirty="0">
                <a:solidFill>
                  <a:schemeClr val="accent1">
                    <a:lumMod val="50000"/>
                  </a:schemeClr>
                </a:solidFill>
                <a:cs typeface="B Nazanin" panose="00000400000000000000" pitchFamily="2" charset="-78"/>
              </a:rPr>
              <a:t>رسيدن به بخارست</a:t>
            </a:r>
          </a:p>
          <a:p>
            <a:pPr algn="justLow" rtl="1">
              <a:spcBef>
                <a:spcPct val="50000"/>
              </a:spcBef>
              <a:buClr>
                <a:srgbClr val="00D600"/>
              </a:buClr>
              <a:buFont typeface="Wingdings" panose="05000000000000000000" pitchFamily="2" charset="2"/>
              <a:buChar char="Ã"/>
            </a:pPr>
            <a:r>
              <a:rPr lang="fa-IR" altLang="tr-TR" sz="2800" dirty="0">
                <a:solidFill>
                  <a:srgbClr val="C00000"/>
                </a:solidFill>
                <a:cs typeface="B Nazanin" panose="00000400000000000000" pitchFamily="2" charset="-78"/>
              </a:rPr>
              <a:t>فرموله کردن مسئله: </a:t>
            </a:r>
          </a:p>
          <a:p>
            <a:pPr marL="1344612" lvl="4" indent="-457200" algn="justLow" rtl="1">
              <a:spcBef>
                <a:spcPct val="50000"/>
              </a:spcBef>
              <a:buClr>
                <a:srgbClr val="00D600"/>
              </a:buClr>
              <a:buFont typeface="Wingdings" panose="05000000000000000000" pitchFamily="2" charset="2"/>
              <a:buChar char="§"/>
            </a:pPr>
            <a:r>
              <a:rPr lang="fa-IR" altLang="tr-TR" sz="2800" dirty="0">
                <a:solidFill>
                  <a:srgbClr val="C00000"/>
                </a:solidFill>
                <a:cs typeface="B Nazanin" panose="00000400000000000000" pitchFamily="2" charset="-78"/>
              </a:rPr>
              <a:t>وضعيتها: </a:t>
            </a:r>
            <a:r>
              <a:rPr lang="fa-IR" altLang="tr-TR" sz="2400" dirty="0">
                <a:solidFill>
                  <a:schemeClr val="accent1">
                    <a:lumMod val="50000"/>
                  </a:schemeClr>
                </a:solidFill>
                <a:cs typeface="B Nazanin" panose="00000400000000000000" pitchFamily="2" charset="-78"/>
              </a:rPr>
              <a:t>شهرهاي مختلف</a:t>
            </a:r>
          </a:p>
          <a:p>
            <a:pPr marL="1258888" lvl="1" indent="-457200" algn="justLow" rtl="1">
              <a:spcBef>
                <a:spcPct val="50000"/>
              </a:spcBef>
              <a:buClr>
                <a:srgbClr val="00D600"/>
              </a:buClr>
              <a:buFont typeface="Wingdings" panose="05000000000000000000" pitchFamily="2" charset="2"/>
              <a:buChar char="§"/>
            </a:pPr>
            <a:r>
              <a:rPr lang="fa-IR" altLang="tr-TR" sz="2800" dirty="0">
                <a:solidFill>
                  <a:srgbClr val="C00000"/>
                </a:solidFill>
                <a:cs typeface="B Nazanin" panose="00000400000000000000" pitchFamily="2" charset="-78"/>
              </a:rPr>
              <a:t>فعاليتها: </a:t>
            </a:r>
            <a:r>
              <a:rPr lang="fa-IR" altLang="tr-TR" sz="2400" dirty="0">
                <a:solidFill>
                  <a:schemeClr val="accent1">
                    <a:lumMod val="50000"/>
                  </a:schemeClr>
                </a:solidFill>
                <a:cs typeface="B Nazanin" panose="00000400000000000000" pitchFamily="2" charset="-78"/>
              </a:rPr>
              <a:t>حرکت بين شهرها</a:t>
            </a:r>
          </a:p>
          <a:p>
            <a:pPr marL="88900" lvl="1" indent="-457200" algn="justLow" rtl="1">
              <a:spcBef>
                <a:spcPct val="50000"/>
              </a:spcBef>
              <a:buClr>
                <a:srgbClr val="00D600"/>
              </a:buClr>
              <a:buFont typeface="Wingdings" panose="05000000000000000000" pitchFamily="2" charset="2"/>
              <a:buChar char="Ã"/>
            </a:pPr>
            <a:r>
              <a:rPr lang="fa-IR" altLang="tr-TR" sz="2800" dirty="0">
                <a:solidFill>
                  <a:srgbClr val="C00000"/>
                </a:solidFill>
                <a:cs typeface="B Nazanin" panose="00000400000000000000" pitchFamily="2" charset="-78"/>
              </a:rPr>
              <a:t>جستجو: </a:t>
            </a:r>
            <a:r>
              <a:rPr lang="fa-IR" altLang="tr-TR" sz="2400" dirty="0">
                <a:solidFill>
                  <a:schemeClr val="accent1">
                    <a:lumMod val="50000"/>
                  </a:schemeClr>
                </a:solidFill>
                <a:cs typeface="B Nazanin" panose="00000400000000000000" pitchFamily="2" charset="-78"/>
              </a:rPr>
              <a:t>دنباله اي از شهرها مثل:آراد، سيبيو، فاگارس، بخارست</a:t>
            </a:r>
          </a:p>
          <a:p>
            <a:pPr marL="88900" lvl="2" indent="-342900" algn="justLow" rtl="1">
              <a:spcBef>
                <a:spcPct val="50000"/>
              </a:spcBef>
              <a:buClr>
                <a:srgbClr val="00D600"/>
              </a:buClr>
              <a:buFont typeface="Wingdings" panose="05000000000000000000" pitchFamily="2" charset="2"/>
              <a:buChar char="Ã"/>
            </a:pPr>
            <a:r>
              <a:rPr lang="fa-IR" altLang="tr-TR" sz="2400" dirty="0">
                <a:solidFill>
                  <a:schemeClr val="accent1">
                    <a:lumMod val="50000"/>
                  </a:schemeClr>
                </a:solidFill>
                <a:cs typeface="B Nazanin" panose="00000400000000000000" pitchFamily="2" charset="-78"/>
              </a:rPr>
              <a:t>اين جستجو با توجه به کم هزينه ترين مسير انتخاب ميشود</a:t>
            </a:r>
            <a:endParaRPr lang="en-US" altLang="tr-TR" sz="2400" dirty="0">
              <a:solidFill>
                <a:schemeClr val="accent1">
                  <a:lumMod val="50000"/>
                </a:schemeClr>
              </a:solidFill>
              <a:cs typeface="B Nazanin" panose="00000400000000000000" pitchFamily="2" charset="-78"/>
            </a:endParaRPr>
          </a:p>
        </p:txBody>
      </p:sp>
      <p:sp>
        <p:nvSpPr>
          <p:cNvPr id="125959" name="Text Box 4"/>
          <p:cNvSpPr txBox="1">
            <a:spLocks noChangeArrowheads="1"/>
          </p:cNvSpPr>
          <p:nvPr/>
        </p:nvSpPr>
        <p:spPr bwMode="auto">
          <a:xfrm>
            <a:off x="395536" y="1700808"/>
            <a:ext cx="7416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spcBef>
                <a:spcPct val="50000"/>
              </a:spcBef>
            </a:pPr>
            <a:r>
              <a:rPr lang="fa-IR" altLang="tr-TR" sz="3200" dirty="0">
                <a:solidFill>
                  <a:schemeClr val="accent1">
                    <a:lumMod val="50000"/>
                  </a:schemeClr>
                </a:solidFill>
                <a:cs typeface="B Nazanin" panose="00000400000000000000" pitchFamily="2" charset="-78"/>
              </a:rPr>
              <a:t>مثال: نقشه روماني</a:t>
            </a:r>
            <a:endParaRPr lang="en-US" altLang="tr-TR" sz="3200" dirty="0">
              <a:solidFill>
                <a:schemeClr val="accent1">
                  <a:lumMod val="50000"/>
                </a:schemeClr>
              </a:solidFill>
              <a:cs typeface="B Nazanin" panose="00000400000000000000" pitchFamily="2" charset="-78"/>
            </a:endParaRPr>
          </a:p>
        </p:txBody>
      </p:sp>
    </p:spTree>
    <p:extLst>
      <p:ext uri="{BB962C8B-B14F-4D97-AF65-F5344CB8AC3E}">
        <p14:creationId xmlns:p14="http://schemas.microsoft.com/office/powerpoint/2010/main" val="41526786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lgn="r" rtl="1">
              <a:defRPr/>
            </a:pPr>
            <a:fld id="{81256EDD-63E2-4610-9F60-E5E0F403907A}" type="datetime1">
              <a:rPr lang="tr-TR" altLang="en-US" smtClean="0"/>
              <a:t>18.02.2016</a:t>
            </a:fld>
            <a:endParaRPr lang="en-US" altLang="en-US"/>
          </a:p>
        </p:txBody>
      </p:sp>
      <p:sp>
        <p:nvSpPr>
          <p:cNvPr id="7" name="Footer Placeholder 4"/>
          <p:cNvSpPr>
            <a:spLocks noGrp="1"/>
          </p:cNvSpPr>
          <p:nvPr>
            <p:ph type="ftr"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en-US" altLang="en-US" smtClean="0">
                <a:latin typeface="Garamond" panose="02020404030301010803" pitchFamily="18" charset="0"/>
              </a:rPr>
              <a:t>AI, Solving problems by search</a:t>
            </a:r>
            <a:endParaRPr lang="en-US" altLang="en-US">
              <a:latin typeface="Garamond" panose="02020404030301010803" pitchFamily="18" charset="0"/>
            </a:endParaRPr>
          </a:p>
        </p:txBody>
      </p:sp>
      <p:sp>
        <p:nvSpPr>
          <p:cNvPr id="8"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1" eaLnBrk="1" hangingPunct="1"/>
            <a:fld id="{9737C63A-5C9B-49B0-AF5F-D1D996D6AB39}" type="slidenum">
              <a:rPr lang="ar-SA" altLang="en-US">
                <a:latin typeface="Garamond" panose="02020404030301010803" pitchFamily="18" charset="0"/>
              </a:rPr>
              <a:pPr algn="l" rtl="1" eaLnBrk="1" hangingPunct="1"/>
              <a:t>18</a:t>
            </a:fld>
            <a:endParaRPr lang="en-US" altLang="en-US">
              <a:latin typeface="Garamond" panose="02020404030301010803" pitchFamily="18" charset="0"/>
            </a:endParaRPr>
          </a:p>
        </p:txBody>
      </p:sp>
      <p:sp>
        <p:nvSpPr>
          <p:cNvPr id="126981"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fa-IR" altLang="tr-TR" sz="4400" b="1">
                <a:latin typeface="Times New Roman" panose="02020603050405020304" pitchFamily="18" charset="0"/>
                <a:cs typeface="Homa" pitchFamily="2" charset="-78"/>
              </a:rPr>
              <a:t>حل مسئله با جستجو</a:t>
            </a:r>
            <a:endParaRPr lang="en-US" altLang="tr-TR" sz="2400" b="1">
              <a:latin typeface="Times New Roman" panose="02020603050405020304" pitchFamily="18" charset="0"/>
              <a:cs typeface="Homa" pitchFamily="2" charset="-78"/>
            </a:endParaRPr>
          </a:p>
        </p:txBody>
      </p:sp>
      <p:sp>
        <p:nvSpPr>
          <p:cNvPr id="126982" name="Text Box 3"/>
          <p:cNvSpPr txBox="1">
            <a:spLocks noChangeArrowheads="1"/>
          </p:cNvSpPr>
          <p:nvPr/>
        </p:nvSpPr>
        <p:spPr bwMode="auto">
          <a:xfrm>
            <a:off x="179512" y="1700808"/>
            <a:ext cx="7416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spcBef>
                <a:spcPct val="50000"/>
              </a:spcBef>
            </a:pPr>
            <a:r>
              <a:rPr lang="fa-IR" altLang="tr-TR" sz="2800" b="1" dirty="0">
                <a:solidFill>
                  <a:schemeClr val="accent1">
                    <a:lumMod val="50000"/>
                  </a:schemeClr>
                </a:solidFill>
                <a:cs typeface="B Nazanin" panose="00000400000000000000" pitchFamily="2" charset="-78"/>
              </a:rPr>
              <a:t>مسئله</a:t>
            </a:r>
            <a:endParaRPr lang="en-US" altLang="tr-TR" sz="2800" b="1" dirty="0">
              <a:solidFill>
                <a:schemeClr val="accent1">
                  <a:lumMod val="50000"/>
                </a:schemeClr>
              </a:solidFill>
              <a:cs typeface="B Nazanin" panose="00000400000000000000" pitchFamily="2" charset="-78"/>
            </a:endParaRPr>
          </a:p>
        </p:txBody>
      </p:sp>
      <p:sp>
        <p:nvSpPr>
          <p:cNvPr id="126983" name="Text Box 4"/>
          <p:cNvSpPr txBox="1">
            <a:spLocks noChangeArrowheads="1"/>
          </p:cNvSpPr>
          <p:nvPr/>
        </p:nvSpPr>
        <p:spPr bwMode="auto">
          <a:xfrm>
            <a:off x="827088" y="2349500"/>
            <a:ext cx="75612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a:spcBef>
                <a:spcPct val="50000"/>
              </a:spcBef>
            </a:pPr>
            <a:endParaRPr lang="tr-TR" altLang="tr-TR">
              <a:cs typeface="Times New Roman" panose="02020603050405020304" pitchFamily="18" charset="0"/>
            </a:endParaRPr>
          </a:p>
        </p:txBody>
      </p:sp>
      <p:sp>
        <p:nvSpPr>
          <p:cNvPr id="126984" name="Text Box 5"/>
          <p:cNvSpPr txBox="1">
            <a:spLocks noChangeArrowheads="1"/>
          </p:cNvSpPr>
          <p:nvPr/>
        </p:nvSpPr>
        <p:spPr bwMode="auto">
          <a:xfrm>
            <a:off x="323528" y="2682551"/>
            <a:ext cx="8614792" cy="319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eaLnBrk="0" hangingPunct="0">
              <a:defRPr>
                <a:solidFill>
                  <a:schemeClr val="tx1"/>
                </a:solidFill>
                <a:latin typeface="Arial" panose="020B0604020202020204" pitchFamily="34" charset="0"/>
                <a:cs typeface="Arial" panose="020B0604020202020204" pitchFamily="34" charset="0"/>
              </a:defRPr>
            </a:lvl5pPr>
            <a:lvl6pPr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a:lnSpc>
                <a:spcPct val="80000"/>
              </a:lnSpc>
              <a:spcBef>
                <a:spcPct val="50000"/>
              </a:spcBef>
              <a:buClr>
                <a:srgbClr val="00D600"/>
              </a:buClr>
              <a:buFont typeface="Wingdings" panose="05000000000000000000" pitchFamily="2" charset="2"/>
              <a:buChar char="Ã"/>
            </a:pPr>
            <a:r>
              <a:rPr lang="fa-IR" altLang="tr-TR" sz="2400" dirty="0">
                <a:solidFill>
                  <a:srgbClr val="C00000"/>
                </a:solidFill>
                <a:cs typeface="B Nazanin" panose="00000400000000000000" pitchFamily="2" charset="-78"/>
              </a:rPr>
              <a:t>حالت اوليه: </a:t>
            </a:r>
            <a:r>
              <a:rPr lang="fa-IR" altLang="tr-TR" sz="2000" dirty="0">
                <a:solidFill>
                  <a:schemeClr val="accent1">
                    <a:lumMod val="50000"/>
                  </a:schemeClr>
                </a:solidFill>
                <a:cs typeface="B Nazanin" panose="00000400000000000000" pitchFamily="2" charset="-78"/>
              </a:rPr>
              <a:t>حالتي که عامل از آن شروع ميکند. </a:t>
            </a:r>
            <a:r>
              <a:rPr lang="en-US" altLang="tr-TR" sz="2000" dirty="0" smtClean="0">
                <a:solidFill>
                  <a:schemeClr val="accent1">
                    <a:lumMod val="50000"/>
                  </a:schemeClr>
                </a:solidFill>
                <a:cs typeface="B Nazanin" panose="00000400000000000000" pitchFamily="2" charset="-78"/>
              </a:rPr>
              <a:t>(initia</a:t>
            </a:r>
            <a:r>
              <a:rPr lang="en-US" altLang="tr-TR" sz="2000" dirty="0">
                <a:solidFill>
                  <a:schemeClr val="accent1">
                    <a:lumMod val="50000"/>
                  </a:schemeClr>
                </a:solidFill>
                <a:cs typeface="B Nazanin" panose="00000400000000000000" pitchFamily="2" charset="-78"/>
              </a:rPr>
              <a:t>l</a:t>
            </a:r>
            <a:r>
              <a:rPr lang="en-US" altLang="tr-TR" sz="2000" dirty="0" smtClean="0">
                <a:solidFill>
                  <a:schemeClr val="accent1">
                    <a:lumMod val="50000"/>
                  </a:schemeClr>
                </a:solidFill>
                <a:cs typeface="B Nazanin" panose="00000400000000000000" pitchFamily="2" charset="-78"/>
              </a:rPr>
              <a:t> state)</a:t>
            </a:r>
            <a:endParaRPr lang="fa-IR" altLang="tr-TR" sz="2000" dirty="0">
              <a:solidFill>
                <a:schemeClr val="accent1">
                  <a:lumMod val="50000"/>
                </a:schemeClr>
              </a:solidFill>
              <a:cs typeface="B Nazanin" panose="00000400000000000000" pitchFamily="2" charset="-78"/>
            </a:endParaRPr>
          </a:p>
          <a:p>
            <a:pPr lvl="4" algn="r" rtl="1">
              <a:lnSpc>
                <a:spcPct val="80000"/>
              </a:lnSpc>
              <a:spcBef>
                <a:spcPct val="50000"/>
              </a:spcBef>
              <a:buClr>
                <a:srgbClr val="00D600"/>
              </a:buClr>
              <a:buFont typeface="Wingdings" panose="05000000000000000000" pitchFamily="2" charset="2"/>
              <a:buChar char="×"/>
            </a:pPr>
            <a:r>
              <a:rPr lang="fa-IR" altLang="tr-TR" sz="2400" dirty="0">
                <a:solidFill>
                  <a:srgbClr val="C00000"/>
                </a:solidFill>
                <a:cs typeface="Homa" pitchFamily="2" charset="-78"/>
              </a:rPr>
              <a:t>در مثال روماني: </a:t>
            </a:r>
            <a:r>
              <a:rPr lang="fa-IR" altLang="tr-TR" sz="2000" dirty="0">
                <a:solidFill>
                  <a:schemeClr val="accent1">
                    <a:lumMod val="50000"/>
                  </a:schemeClr>
                </a:solidFill>
                <a:cs typeface="Homa" pitchFamily="2" charset="-78"/>
              </a:rPr>
              <a:t>شهر آراد </a:t>
            </a:r>
            <a:r>
              <a:rPr lang="en-US" altLang="tr-TR" dirty="0" smtClean="0">
                <a:solidFill>
                  <a:schemeClr val="accent1">
                    <a:lumMod val="50000"/>
                  </a:schemeClr>
                </a:solidFill>
                <a:cs typeface="Homa" pitchFamily="2" charset="-78"/>
              </a:rPr>
              <a:t>(</a:t>
            </a:r>
            <a:r>
              <a:rPr lang="en-US" altLang="tr-TR" dirty="0">
                <a:solidFill>
                  <a:schemeClr val="accent1">
                    <a:lumMod val="50000"/>
                  </a:schemeClr>
                </a:solidFill>
                <a:cs typeface="Homa" pitchFamily="2" charset="-78"/>
              </a:rPr>
              <a:t>Arad)</a:t>
            </a:r>
          </a:p>
          <a:p>
            <a:pPr marL="457200" indent="-457200" algn="r" rtl="1">
              <a:lnSpc>
                <a:spcPct val="80000"/>
              </a:lnSpc>
              <a:spcBef>
                <a:spcPct val="50000"/>
              </a:spcBef>
              <a:buClr>
                <a:srgbClr val="00D600"/>
              </a:buClr>
              <a:buFont typeface="Wingdings" panose="05000000000000000000" pitchFamily="2" charset="2"/>
              <a:buChar char="Ã"/>
            </a:pPr>
            <a:r>
              <a:rPr lang="fa-IR" altLang="tr-TR" sz="2400" dirty="0">
                <a:solidFill>
                  <a:srgbClr val="C00000"/>
                </a:solidFill>
                <a:cs typeface="B Nazanin" panose="00000400000000000000" pitchFamily="2" charset="-78"/>
              </a:rPr>
              <a:t>تابع جانشين: </a:t>
            </a:r>
            <a:r>
              <a:rPr lang="fa-IR" altLang="tr-TR" sz="2000" dirty="0">
                <a:solidFill>
                  <a:schemeClr val="accent1">
                    <a:lumMod val="50000"/>
                  </a:schemeClr>
                </a:solidFill>
                <a:cs typeface="B Nazanin" panose="00000400000000000000" pitchFamily="2" charset="-78"/>
              </a:rPr>
              <a:t>توصيفي از فعاليتهاي ممکن که براي عامل مهيا است. </a:t>
            </a:r>
            <a:r>
              <a:rPr lang="en-US" altLang="tr-TR" sz="2000" dirty="0">
                <a:solidFill>
                  <a:schemeClr val="accent1">
                    <a:lumMod val="50000"/>
                  </a:schemeClr>
                </a:solidFill>
                <a:cs typeface="B Nazanin" panose="00000400000000000000" pitchFamily="2" charset="-78"/>
              </a:rPr>
              <a:t>(actions)</a:t>
            </a:r>
            <a:endParaRPr lang="fa-IR" altLang="tr-TR" sz="2000" dirty="0">
              <a:solidFill>
                <a:schemeClr val="accent1">
                  <a:lumMod val="50000"/>
                </a:schemeClr>
              </a:solidFill>
              <a:cs typeface="B Nazanin" panose="00000400000000000000" pitchFamily="2" charset="-78"/>
            </a:endParaRPr>
          </a:p>
          <a:p>
            <a:pPr marL="2171700" lvl="4" indent="-342900" algn="r" rtl="1">
              <a:lnSpc>
                <a:spcPct val="80000"/>
              </a:lnSpc>
              <a:spcBef>
                <a:spcPct val="50000"/>
              </a:spcBef>
              <a:buClr>
                <a:srgbClr val="00D600"/>
              </a:buClr>
              <a:buFont typeface="Wingdings" panose="05000000000000000000" pitchFamily="2" charset="2"/>
              <a:buChar char="Ã"/>
            </a:pPr>
            <a:r>
              <a:rPr lang="fa-IR" altLang="tr-TR" sz="2000" dirty="0">
                <a:solidFill>
                  <a:schemeClr val="accent1">
                    <a:lumMod val="50000"/>
                  </a:schemeClr>
                </a:solidFill>
                <a:cs typeface="B Nazanin" panose="00000400000000000000" pitchFamily="2" charset="-78"/>
              </a:rPr>
              <a:t>در مثال روماني:</a:t>
            </a:r>
            <a:r>
              <a:rPr lang="en-US" altLang="tr-TR" sz="2000" dirty="0" err="1">
                <a:solidFill>
                  <a:schemeClr val="accent1">
                    <a:lumMod val="50000"/>
                  </a:schemeClr>
                </a:solidFill>
                <a:cs typeface="B Nazanin" panose="00000400000000000000" pitchFamily="2" charset="-78"/>
              </a:rPr>
              <a:t>Zerind,Sibui,Timisoara</a:t>
            </a:r>
            <a:r>
              <a:rPr lang="en-US" altLang="tr-TR" sz="2000" dirty="0">
                <a:solidFill>
                  <a:schemeClr val="accent1">
                    <a:lumMod val="50000"/>
                  </a:schemeClr>
                </a:solidFill>
                <a:cs typeface="B Nazanin" panose="00000400000000000000" pitchFamily="2" charset="-78"/>
              </a:rPr>
              <a:t>} </a:t>
            </a:r>
            <a:r>
              <a:rPr lang="fa-IR" altLang="tr-TR" sz="2000" dirty="0">
                <a:solidFill>
                  <a:schemeClr val="accent1">
                    <a:lumMod val="50000"/>
                  </a:schemeClr>
                </a:solidFill>
                <a:cs typeface="B Nazanin" panose="00000400000000000000" pitchFamily="2" charset="-78"/>
              </a:rPr>
              <a:t> </a:t>
            </a:r>
            <a:r>
              <a:rPr lang="en-US" altLang="tr-TR" sz="2000" dirty="0">
                <a:solidFill>
                  <a:schemeClr val="accent1">
                    <a:lumMod val="50000"/>
                  </a:schemeClr>
                </a:solidFill>
                <a:cs typeface="B Nazanin" panose="00000400000000000000" pitchFamily="2" charset="-78"/>
              </a:rPr>
              <a:t>S(Arad)={</a:t>
            </a:r>
          </a:p>
          <a:p>
            <a:pPr marL="457200" indent="-457200" algn="r" rtl="1">
              <a:lnSpc>
                <a:spcPct val="80000"/>
              </a:lnSpc>
              <a:spcBef>
                <a:spcPct val="50000"/>
              </a:spcBef>
              <a:buClr>
                <a:srgbClr val="00D600"/>
              </a:buClr>
              <a:buFont typeface="Wingdings" panose="05000000000000000000" pitchFamily="2" charset="2"/>
              <a:buChar char="Ã"/>
            </a:pPr>
            <a:r>
              <a:rPr lang="fa-IR" altLang="tr-TR" sz="2400" dirty="0">
                <a:solidFill>
                  <a:srgbClr val="C00000"/>
                </a:solidFill>
                <a:cs typeface="B Nazanin" panose="00000400000000000000" pitchFamily="2" charset="-78"/>
              </a:rPr>
              <a:t>فضاي حالت: </a:t>
            </a:r>
            <a:r>
              <a:rPr lang="fa-IR" altLang="tr-TR" sz="2000" dirty="0">
                <a:solidFill>
                  <a:schemeClr val="accent1">
                    <a:lumMod val="50000"/>
                  </a:schemeClr>
                </a:solidFill>
                <a:cs typeface="B Nazanin" panose="00000400000000000000" pitchFamily="2" charset="-78"/>
              </a:rPr>
              <a:t>مجموعه اي از حالتها که از حالت اوليه ميتوان به آنها رسيد</a:t>
            </a:r>
            <a:r>
              <a:rPr lang="fa-IR" altLang="tr-TR" sz="2000" dirty="0" smtClean="0">
                <a:solidFill>
                  <a:srgbClr val="CC3300"/>
                </a:solidFill>
                <a:cs typeface="Homa" pitchFamily="2" charset="-78"/>
              </a:rPr>
              <a:t>.</a:t>
            </a:r>
            <a:r>
              <a:rPr lang="en-US" altLang="tr-TR" sz="2000" dirty="0" smtClean="0">
                <a:solidFill>
                  <a:schemeClr val="accent1">
                    <a:lumMod val="50000"/>
                  </a:schemeClr>
                </a:solidFill>
                <a:cs typeface="B Nazanin" panose="00000400000000000000" pitchFamily="2" charset="-78"/>
              </a:rPr>
              <a:t>(state </a:t>
            </a:r>
            <a:r>
              <a:rPr lang="en-US" altLang="tr-TR" sz="2000" dirty="0">
                <a:solidFill>
                  <a:schemeClr val="accent1">
                    <a:lumMod val="50000"/>
                  </a:schemeClr>
                </a:solidFill>
                <a:cs typeface="B Nazanin" panose="00000400000000000000" pitchFamily="2" charset="-78"/>
              </a:rPr>
              <a:t>space)</a:t>
            </a:r>
            <a:endParaRPr lang="fa-IR" altLang="tr-TR" sz="2000" dirty="0">
              <a:solidFill>
                <a:schemeClr val="accent1">
                  <a:lumMod val="50000"/>
                </a:schemeClr>
              </a:solidFill>
              <a:cs typeface="B Nazanin" panose="00000400000000000000" pitchFamily="2" charset="-78"/>
            </a:endParaRPr>
          </a:p>
          <a:p>
            <a:pPr marL="2171700" lvl="4" indent="-342900" algn="r" rtl="1">
              <a:lnSpc>
                <a:spcPct val="80000"/>
              </a:lnSpc>
              <a:spcBef>
                <a:spcPct val="50000"/>
              </a:spcBef>
              <a:buClr>
                <a:srgbClr val="00D600"/>
              </a:buClr>
              <a:buFont typeface="Wingdings" panose="05000000000000000000" pitchFamily="2" charset="2"/>
              <a:buChar char="Ã"/>
            </a:pPr>
            <a:r>
              <a:rPr lang="fa-IR" altLang="tr-TR" sz="2000" dirty="0">
                <a:solidFill>
                  <a:srgbClr val="C00000"/>
                </a:solidFill>
                <a:cs typeface="B Nazanin" panose="00000400000000000000" pitchFamily="2" charset="-78"/>
              </a:rPr>
              <a:t>در مثال روماني: </a:t>
            </a:r>
            <a:r>
              <a:rPr lang="fa-IR" altLang="tr-TR" sz="2000" dirty="0">
                <a:solidFill>
                  <a:schemeClr val="accent1">
                    <a:lumMod val="50000"/>
                  </a:schemeClr>
                </a:solidFill>
                <a:cs typeface="B Nazanin" panose="00000400000000000000" pitchFamily="2" charset="-78"/>
              </a:rPr>
              <a:t>کليه شهرها که با شروع از آراد ميتوان به آنها رسيد</a:t>
            </a:r>
          </a:p>
          <a:p>
            <a:pPr algn="r" rtl="1">
              <a:spcBef>
                <a:spcPct val="50000"/>
              </a:spcBef>
              <a:buClr>
                <a:srgbClr val="00D600"/>
              </a:buClr>
              <a:buFont typeface="Wingdings" panose="05000000000000000000" pitchFamily="2" charset="2"/>
              <a:buChar char="Ã"/>
            </a:pPr>
            <a:r>
              <a:rPr lang="fa-IR" altLang="tr-TR" sz="2400" dirty="0">
                <a:solidFill>
                  <a:srgbClr val="C00000"/>
                </a:solidFill>
                <a:cs typeface="B Nazanin" panose="00000400000000000000" pitchFamily="2" charset="-78"/>
              </a:rPr>
              <a:t>حالت هدف: </a:t>
            </a:r>
            <a:r>
              <a:rPr lang="fa-IR" altLang="tr-TR" sz="2000" dirty="0">
                <a:solidFill>
                  <a:schemeClr val="accent1">
                    <a:lumMod val="50000"/>
                  </a:schemeClr>
                </a:solidFill>
                <a:cs typeface="B Nazanin" panose="00000400000000000000" pitchFamily="2" charset="-78"/>
              </a:rPr>
              <a:t>مجموعه اي از حالتها که در نهایت ميخواهیم به آنها </a:t>
            </a:r>
            <a:r>
              <a:rPr lang="fa-IR" altLang="tr-TR" sz="2000" dirty="0" smtClean="0">
                <a:solidFill>
                  <a:schemeClr val="accent1">
                    <a:lumMod val="50000"/>
                  </a:schemeClr>
                </a:solidFill>
                <a:cs typeface="B Nazanin" panose="00000400000000000000" pitchFamily="2" charset="-78"/>
              </a:rPr>
              <a:t>برسيم</a:t>
            </a:r>
            <a:r>
              <a:rPr lang="en-US" altLang="tr-TR" sz="2000" dirty="0" smtClean="0">
                <a:solidFill>
                  <a:schemeClr val="accent1">
                    <a:lumMod val="50000"/>
                  </a:schemeClr>
                </a:solidFill>
                <a:cs typeface="B Nazanin" panose="00000400000000000000" pitchFamily="2" charset="-78"/>
              </a:rPr>
              <a:t>.</a:t>
            </a:r>
            <a:r>
              <a:rPr lang="fa-IR" altLang="tr-TR" sz="2000" dirty="0" smtClean="0">
                <a:solidFill>
                  <a:schemeClr val="accent1">
                    <a:lumMod val="50000"/>
                  </a:schemeClr>
                </a:solidFill>
                <a:cs typeface="B Nazanin" panose="00000400000000000000" pitchFamily="2" charset="-78"/>
              </a:rPr>
              <a:t> </a:t>
            </a:r>
            <a:r>
              <a:rPr lang="en-US" altLang="tr-TR" sz="2000" dirty="0">
                <a:solidFill>
                  <a:schemeClr val="accent1">
                    <a:lumMod val="50000"/>
                  </a:schemeClr>
                </a:solidFill>
                <a:cs typeface="B Nazanin" panose="00000400000000000000" pitchFamily="2" charset="-78"/>
              </a:rPr>
              <a:t>(goal state)</a:t>
            </a:r>
            <a:endParaRPr lang="fa-IR" altLang="tr-TR" sz="2000" dirty="0">
              <a:solidFill>
                <a:schemeClr val="accent1">
                  <a:lumMod val="50000"/>
                </a:schemeClr>
              </a:solidFill>
              <a:cs typeface="B Nazanin" panose="00000400000000000000" pitchFamily="2" charset="-78"/>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0109" y="9094"/>
            <a:ext cx="1103891" cy="1539638"/>
          </a:xfrm>
          <a:prstGeom prst="rect">
            <a:avLst/>
          </a:prstGeom>
        </p:spPr>
      </p:pic>
    </p:spTree>
    <p:extLst>
      <p:ext uri="{BB962C8B-B14F-4D97-AF65-F5344CB8AC3E}">
        <p14:creationId xmlns:p14="http://schemas.microsoft.com/office/powerpoint/2010/main" val="37301731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23AE0FCD-4256-4F33-8612-B71C43C5AE9F}" type="datetime1">
              <a:rPr lang="tr-TR" altLang="en-US" smtClean="0"/>
              <a:t>18.02.2016</a:t>
            </a:fld>
            <a:endParaRPr lang="en-US" altLang="en-US"/>
          </a:p>
        </p:txBody>
      </p:sp>
      <p:sp>
        <p:nvSpPr>
          <p:cNvPr id="5" name="Footer Placeholder 4"/>
          <p:cNvSpPr>
            <a:spLocks noGrp="1"/>
          </p:cNvSpPr>
          <p:nvPr>
            <p:ph type="ftr"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latin typeface="Garamond" panose="02020404030301010803" pitchFamily="18" charset="0"/>
              </a:rPr>
              <a:t>AI, Solving problems by search</a:t>
            </a:r>
            <a:endParaRPr lang="en-US" altLang="en-US">
              <a:latin typeface="Garamond" panose="02020404030301010803" pitchFamily="18" charset="0"/>
            </a:endParaRPr>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8E2E363-07FA-4B85-954A-2DD652648BE0}" type="slidenum">
              <a:rPr lang="ar-SA" altLang="en-US">
                <a:latin typeface="Garamond" panose="02020404030301010803" pitchFamily="18" charset="0"/>
              </a:rPr>
              <a:pPr eaLnBrk="1" hangingPunct="1"/>
              <a:t>19</a:t>
            </a:fld>
            <a:endParaRPr lang="en-US" altLang="en-US">
              <a:latin typeface="Garamond" panose="02020404030301010803" pitchFamily="18" charset="0"/>
            </a:endParaRPr>
          </a:p>
        </p:txBody>
      </p:sp>
      <p:sp>
        <p:nvSpPr>
          <p:cNvPr id="128005"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fa-IR" altLang="tr-TR" sz="4400" b="1">
                <a:latin typeface="Times New Roman" panose="02020603050405020304" pitchFamily="18" charset="0"/>
                <a:cs typeface="Homa" pitchFamily="2" charset="-78"/>
              </a:rPr>
              <a:t>حل مسئله با جستجو</a:t>
            </a:r>
            <a:endParaRPr lang="en-US" altLang="tr-TR" sz="2400" b="1">
              <a:latin typeface="Times New Roman" panose="02020603050405020304" pitchFamily="18" charset="0"/>
              <a:cs typeface="Homa" pitchFamily="2" charset="-78"/>
            </a:endParaRPr>
          </a:p>
        </p:txBody>
      </p:sp>
      <p:sp>
        <p:nvSpPr>
          <p:cNvPr id="128006" name="Text Box 3"/>
          <p:cNvSpPr txBox="1">
            <a:spLocks noChangeArrowheads="1"/>
          </p:cNvSpPr>
          <p:nvPr/>
        </p:nvSpPr>
        <p:spPr bwMode="auto">
          <a:xfrm>
            <a:off x="266700" y="2060575"/>
            <a:ext cx="838835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a:lnSpc>
                <a:spcPct val="80000"/>
              </a:lnSpc>
              <a:buClr>
                <a:srgbClr val="00D600"/>
              </a:buClr>
              <a:buFont typeface="Wingdings" panose="05000000000000000000" pitchFamily="2" charset="2"/>
              <a:buChar char="Ã"/>
            </a:pPr>
            <a:r>
              <a:rPr lang="ar-SA" altLang="tr-TR" sz="2400" dirty="0">
                <a:solidFill>
                  <a:srgbClr val="C00000"/>
                </a:solidFill>
                <a:cs typeface="B Nazanin" panose="00000400000000000000" pitchFamily="2" charset="-78"/>
              </a:rPr>
              <a:t>آزمون هدف</a:t>
            </a:r>
            <a:r>
              <a:rPr lang="ar-SA" altLang="tr-TR" sz="2800" dirty="0">
                <a:solidFill>
                  <a:srgbClr val="C00000"/>
                </a:solidFill>
                <a:cs typeface="B Nazanin" panose="00000400000000000000" pitchFamily="2" charset="-78"/>
              </a:rPr>
              <a:t>: </a:t>
            </a:r>
            <a:r>
              <a:rPr lang="ar-SA" altLang="tr-TR" sz="2400" dirty="0">
                <a:solidFill>
                  <a:schemeClr val="accent1">
                    <a:lumMod val="50000"/>
                  </a:schemeClr>
                </a:solidFill>
                <a:cs typeface="B Nazanin" panose="00000400000000000000" pitchFamily="2" charset="-78"/>
              </a:rPr>
              <a:t>تعيين ميکند که آيا </a:t>
            </a:r>
            <a:r>
              <a:rPr lang="fa-IR" altLang="tr-TR" sz="2400" dirty="0" smtClean="0">
                <a:solidFill>
                  <a:schemeClr val="accent1">
                    <a:lumMod val="50000"/>
                  </a:schemeClr>
                </a:solidFill>
                <a:cs typeface="B Nazanin" panose="00000400000000000000" pitchFamily="2" charset="-78"/>
              </a:rPr>
              <a:t>یک </a:t>
            </a:r>
            <a:r>
              <a:rPr lang="ar-SA" altLang="tr-TR" sz="2400" dirty="0" smtClean="0">
                <a:solidFill>
                  <a:schemeClr val="accent1">
                    <a:lumMod val="50000"/>
                  </a:schemeClr>
                </a:solidFill>
                <a:cs typeface="B Nazanin" panose="00000400000000000000" pitchFamily="2" charset="-78"/>
              </a:rPr>
              <a:t>حالت خاص، </a:t>
            </a:r>
            <a:r>
              <a:rPr lang="ar-SA" altLang="tr-TR" sz="2400" dirty="0">
                <a:solidFill>
                  <a:schemeClr val="accent1">
                    <a:lumMod val="50000"/>
                  </a:schemeClr>
                </a:solidFill>
                <a:cs typeface="B Nazanin" panose="00000400000000000000" pitchFamily="2" charset="-78"/>
              </a:rPr>
              <a:t>حالت هدف است يا خير</a:t>
            </a:r>
          </a:p>
          <a:p>
            <a:pPr marL="1371600" lvl="2" indent="-457200" algn="r" rtl="1">
              <a:lnSpc>
                <a:spcPct val="80000"/>
              </a:lnSpc>
              <a:buClr>
                <a:srgbClr val="00D600"/>
              </a:buClr>
              <a:buFont typeface="Wingdings" panose="05000000000000000000" pitchFamily="2" charset="2"/>
              <a:buChar char="§"/>
            </a:pPr>
            <a:r>
              <a:rPr lang="ar-SA" altLang="tr-TR" sz="2400" dirty="0">
                <a:solidFill>
                  <a:srgbClr val="C00000"/>
                </a:solidFill>
                <a:cs typeface="B Nazanin" panose="00000400000000000000" pitchFamily="2" charset="-78"/>
              </a:rPr>
              <a:t>هدف صريح: </a:t>
            </a:r>
            <a:r>
              <a:rPr lang="ar-SA" altLang="tr-TR" sz="2000" dirty="0">
                <a:solidFill>
                  <a:schemeClr val="accent1">
                    <a:lumMod val="50000"/>
                  </a:schemeClr>
                </a:solidFill>
                <a:cs typeface="B Nazanin" panose="00000400000000000000" pitchFamily="2" charset="-78"/>
              </a:rPr>
              <a:t>در مثال روماني، رسيدن به بخارست</a:t>
            </a:r>
          </a:p>
          <a:p>
            <a:pPr marL="1257300" lvl="2" indent="-342900" algn="r" rtl="1">
              <a:lnSpc>
                <a:spcPct val="80000"/>
              </a:lnSpc>
              <a:buClr>
                <a:srgbClr val="00D600"/>
              </a:buClr>
              <a:buFont typeface="Wingdings" panose="05000000000000000000" pitchFamily="2" charset="2"/>
              <a:buChar char="§"/>
            </a:pPr>
            <a:r>
              <a:rPr lang="ar-SA" altLang="tr-TR" sz="2400" dirty="0">
                <a:solidFill>
                  <a:srgbClr val="C00000"/>
                </a:solidFill>
                <a:cs typeface="B Nazanin" panose="00000400000000000000" pitchFamily="2" charset="-78"/>
              </a:rPr>
              <a:t>هدف انتزاعي: </a:t>
            </a:r>
            <a:r>
              <a:rPr lang="ar-SA" altLang="tr-TR" sz="2000" dirty="0">
                <a:solidFill>
                  <a:schemeClr val="accent1">
                    <a:lumMod val="50000"/>
                  </a:schemeClr>
                </a:solidFill>
                <a:cs typeface="B Nazanin" panose="00000400000000000000" pitchFamily="2" charset="-78"/>
              </a:rPr>
              <a:t>در مثال شطرنج، رسيدن به حالت کيش و مات</a:t>
            </a:r>
            <a:endParaRPr lang="en-US" altLang="tr-TR" sz="2000" dirty="0">
              <a:solidFill>
                <a:schemeClr val="accent1">
                  <a:lumMod val="50000"/>
                </a:schemeClr>
              </a:solidFill>
              <a:cs typeface="B Nazanin" panose="00000400000000000000" pitchFamily="2" charset="-78"/>
            </a:endParaRPr>
          </a:p>
          <a:p>
            <a:pPr marL="457200" indent="-457200" algn="r" rtl="1">
              <a:lnSpc>
                <a:spcPct val="80000"/>
              </a:lnSpc>
              <a:buClr>
                <a:srgbClr val="00D600"/>
              </a:buClr>
              <a:buFont typeface="Wingdings" panose="05000000000000000000" pitchFamily="2" charset="2"/>
              <a:buChar char="Ã"/>
            </a:pPr>
            <a:r>
              <a:rPr lang="ar-SA" altLang="tr-TR" sz="2800" dirty="0">
                <a:solidFill>
                  <a:srgbClr val="C00000"/>
                </a:solidFill>
                <a:cs typeface="B Nazanin" panose="00000400000000000000" pitchFamily="2" charset="-78"/>
              </a:rPr>
              <a:t>مسير: </a:t>
            </a:r>
            <a:r>
              <a:rPr lang="ar-SA" altLang="tr-TR" sz="2400" dirty="0">
                <a:solidFill>
                  <a:schemeClr val="accent1">
                    <a:lumMod val="50000"/>
                  </a:schemeClr>
                </a:solidFill>
                <a:cs typeface="B Nazanin" panose="00000400000000000000" pitchFamily="2" charset="-78"/>
              </a:rPr>
              <a:t>دنباله اي از حالتها که دنباله اي از فعاليتها </a:t>
            </a:r>
            <a:r>
              <a:rPr lang="fa-IR" altLang="tr-TR" sz="2400" dirty="0">
                <a:solidFill>
                  <a:schemeClr val="accent1">
                    <a:lumMod val="50000"/>
                  </a:schemeClr>
                </a:solidFill>
                <a:cs typeface="B Nazanin" panose="00000400000000000000" pitchFamily="2" charset="-78"/>
              </a:rPr>
              <a:t>را </a:t>
            </a:r>
            <a:r>
              <a:rPr lang="ar-SA" altLang="tr-TR" sz="2400" dirty="0">
                <a:solidFill>
                  <a:schemeClr val="accent1">
                    <a:lumMod val="50000"/>
                  </a:schemeClr>
                </a:solidFill>
                <a:cs typeface="B Nazanin" panose="00000400000000000000" pitchFamily="2" charset="-78"/>
              </a:rPr>
              <a:t>به هم متصل مي</a:t>
            </a:r>
            <a:r>
              <a:rPr lang="fa-IR" altLang="tr-TR" sz="2400" dirty="0">
                <a:solidFill>
                  <a:schemeClr val="accent1">
                    <a:lumMod val="50000"/>
                  </a:schemeClr>
                </a:solidFill>
                <a:cs typeface="B Nazanin" panose="00000400000000000000" pitchFamily="2" charset="-78"/>
              </a:rPr>
              <a:t>کند</a:t>
            </a:r>
            <a:r>
              <a:rPr lang="ar-SA" altLang="tr-TR" sz="2400" dirty="0">
                <a:solidFill>
                  <a:schemeClr val="accent1">
                    <a:lumMod val="50000"/>
                  </a:schemeClr>
                </a:solidFill>
                <a:cs typeface="B Nazanin" panose="00000400000000000000" pitchFamily="2" charset="-78"/>
              </a:rPr>
              <a:t>. </a:t>
            </a:r>
            <a:endParaRPr lang="fa-IR" altLang="tr-TR" sz="2400" dirty="0">
              <a:solidFill>
                <a:schemeClr val="accent1">
                  <a:lumMod val="50000"/>
                </a:schemeClr>
              </a:solidFill>
              <a:cs typeface="B Nazanin" panose="00000400000000000000" pitchFamily="2" charset="-78"/>
            </a:endParaRPr>
          </a:p>
          <a:p>
            <a:pPr marL="1257300" lvl="2" indent="-342900" algn="r" rtl="1">
              <a:lnSpc>
                <a:spcPct val="80000"/>
              </a:lnSpc>
              <a:buClr>
                <a:srgbClr val="00D600"/>
              </a:buClr>
              <a:buFont typeface="Wingdings" panose="05000000000000000000" pitchFamily="2" charset="2"/>
              <a:buChar char="§"/>
            </a:pPr>
            <a:r>
              <a:rPr lang="ar-SA" altLang="tr-TR" sz="2400" dirty="0">
                <a:solidFill>
                  <a:srgbClr val="C00000"/>
                </a:solidFill>
                <a:cs typeface="B Nazanin" panose="00000400000000000000" pitchFamily="2" charset="-78"/>
              </a:rPr>
              <a:t>در مثال روماني</a:t>
            </a:r>
            <a:r>
              <a:rPr lang="fa-IR" altLang="tr-TR" sz="2400" dirty="0">
                <a:solidFill>
                  <a:srgbClr val="C00000"/>
                </a:solidFill>
                <a:cs typeface="B Nazanin" panose="00000400000000000000" pitchFamily="2" charset="-78"/>
              </a:rPr>
              <a:t>:</a:t>
            </a:r>
            <a:r>
              <a:rPr lang="ar-SA" altLang="tr-TR" sz="2400" dirty="0">
                <a:solidFill>
                  <a:srgbClr val="C00000"/>
                </a:solidFill>
                <a:cs typeface="B Nazanin" panose="00000400000000000000" pitchFamily="2" charset="-78"/>
              </a:rPr>
              <a:t> </a:t>
            </a:r>
            <a:r>
              <a:rPr lang="en-US" altLang="tr-TR" sz="2000" dirty="0">
                <a:solidFill>
                  <a:schemeClr val="accent1">
                    <a:lumMod val="50000"/>
                  </a:schemeClr>
                </a:solidFill>
                <a:cs typeface="B Nazanin" panose="00000400000000000000" pitchFamily="2" charset="-78"/>
              </a:rPr>
              <a:t>Arad, Sibiu, </a:t>
            </a:r>
            <a:r>
              <a:rPr lang="en-US" altLang="tr-TR" sz="2000" dirty="0" err="1">
                <a:solidFill>
                  <a:schemeClr val="accent1">
                    <a:lumMod val="50000"/>
                  </a:schemeClr>
                </a:solidFill>
                <a:cs typeface="B Nazanin" panose="00000400000000000000" pitchFamily="2" charset="-78"/>
              </a:rPr>
              <a:t>Fagaras</a:t>
            </a:r>
            <a:r>
              <a:rPr lang="en-US" altLang="tr-TR" sz="2000" dirty="0">
                <a:solidFill>
                  <a:schemeClr val="accent1">
                    <a:lumMod val="50000"/>
                  </a:schemeClr>
                </a:solidFill>
                <a:cs typeface="B Nazanin" panose="00000400000000000000" pitchFamily="2" charset="-78"/>
              </a:rPr>
              <a:t> </a:t>
            </a:r>
            <a:r>
              <a:rPr lang="fa-IR" altLang="tr-TR" sz="2000" dirty="0">
                <a:solidFill>
                  <a:schemeClr val="accent1">
                    <a:lumMod val="50000"/>
                  </a:schemeClr>
                </a:solidFill>
                <a:cs typeface="B Nazanin" panose="00000400000000000000" pitchFamily="2" charset="-78"/>
              </a:rPr>
              <a:t> </a:t>
            </a:r>
            <a:r>
              <a:rPr lang="ar-SA" altLang="tr-TR" sz="2400" dirty="0">
                <a:solidFill>
                  <a:schemeClr val="accent1">
                    <a:lumMod val="50000"/>
                  </a:schemeClr>
                </a:solidFill>
                <a:cs typeface="B Nazanin" panose="00000400000000000000" pitchFamily="2" charset="-78"/>
              </a:rPr>
              <a:t>يک مسير است</a:t>
            </a:r>
          </a:p>
          <a:p>
            <a:pPr algn="r" rtl="1">
              <a:spcBef>
                <a:spcPct val="50000"/>
              </a:spcBef>
              <a:buClr>
                <a:srgbClr val="00D600"/>
              </a:buClr>
              <a:buFont typeface="Wingdings" panose="05000000000000000000" pitchFamily="2" charset="2"/>
              <a:buChar char="Ã"/>
            </a:pPr>
            <a:r>
              <a:rPr lang="ar-SA" altLang="tr-TR" sz="2400" dirty="0">
                <a:solidFill>
                  <a:srgbClr val="C00000"/>
                </a:solidFill>
                <a:cs typeface="B Nazanin" panose="00000400000000000000" pitchFamily="2" charset="-78"/>
              </a:rPr>
              <a:t>هزينه مسير: </a:t>
            </a:r>
            <a:r>
              <a:rPr lang="ar-SA" altLang="tr-TR" sz="2400" dirty="0">
                <a:solidFill>
                  <a:schemeClr val="accent1">
                    <a:lumMod val="50000"/>
                  </a:schemeClr>
                </a:solidFill>
                <a:cs typeface="B Nazanin" panose="00000400000000000000" pitchFamily="2" charset="-78"/>
              </a:rPr>
              <a:t>براي هر مسير يک هزينه عددي در نظر ميگيرد. </a:t>
            </a:r>
            <a:endParaRPr lang="fa-IR" altLang="tr-TR" sz="2400" dirty="0">
              <a:solidFill>
                <a:schemeClr val="accent1">
                  <a:lumMod val="50000"/>
                </a:schemeClr>
              </a:solidFill>
              <a:cs typeface="B Nazanin" panose="00000400000000000000" pitchFamily="2" charset="-78"/>
            </a:endParaRPr>
          </a:p>
          <a:p>
            <a:pPr marL="1371600" lvl="2" indent="-457200" algn="r" rtl="1">
              <a:lnSpc>
                <a:spcPct val="80000"/>
              </a:lnSpc>
              <a:buClr>
                <a:srgbClr val="00D600"/>
              </a:buClr>
              <a:buFont typeface="Wingdings" panose="05000000000000000000" pitchFamily="2" charset="2"/>
              <a:buChar char="§"/>
            </a:pPr>
            <a:r>
              <a:rPr lang="ar-SA" altLang="tr-TR" sz="2400" dirty="0">
                <a:solidFill>
                  <a:srgbClr val="C00000"/>
                </a:solidFill>
                <a:cs typeface="B Nazanin" panose="00000400000000000000" pitchFamily="2" charset="-78"/>
              </a:rPr>
              <a:t>در مثال روماني</a:t>
            </a:r>
            <a:r>
              <a:rPr lang="fa-IR" altLang="tr-TR" sz="2400" dirty="0">
                <a:solidFill>
                  <a:srgbClr val="C00000"/>
                </a:solidFill>
                <a:cs typeface="B Nazanin" panose="00000400000000000000" pitchFamily="2" charset="-78"/>
              </a:rPr>
              <a:t>:</a:t>
            </a:r>
            <a:r>
              <a:rPr lang="ar-SA" altLang="tr-TR" sz="2400" dirty="0">
                <a:solidFill>
                  <a:srgbClr val="C00000"/>
                </a:solidFill>
                <a:cs typeface="B Nazanin" panose="00000400000000000000" pitchFamily="2" charset="-78"/>
              </a:rPr>
              <a:t> </a:t>
            </a:r>
            <a:r>
              <a:rPr lang="ar-SA" altLang="tr-TR" sz="2400" dirty="0">
                <a:solidFill>
                  <a:schemeClr val="accent1">
                    <a:lumMod val="50000"/>
                  </a:schemeClr>
                </a:solidFill>
                <a:cs typeface="B Nazanin" panose="00000400000000000000" pitchFamily="2" charset="-78"/>
              </a:rPr>
              <a:t>طول مسير بين شهرها بر حسب کيلومتر</a:t>
            </a:r>
            <a:endParaRPr lang="fa-IR" altLang="tr-TR" sz="2400" dirty="0">
              <a:solidFill>
                <a:schemeClr val="accent1">
                  <a:lumMod val="50000"/>
                </a:schemeClr>
              </a:solidFill>
              <a:cs typeface="B Nazanin" panose="00000400000000000000" pitchFamily="2" charset="-78"/>
            </a:endParaRPr>
          </a:p>
          <a:p>
            <a:pPr marL="1371600" lvl="2" indent="-457200" algn="r" rtl="1">
              <a:lnSpc>
                <a:spcPct val="80000"/>
              </a:lnSpc>
              <a:buClr>
                <a:srgbClr val="00D600"/>
              </a:buClr>
              <a:buFont typeface="Wingdings" panose="05000000000000000000" pitchFamily="2" charset="2"/>
              <a:buChar char="§"/>
            </a:pPr>
            <a:r>
              <a:rPr lang="fa-IR" altLang="tr-TR" sz="2400" dirty="0">
                <a:solidFill>
                  <a:srgbClr val="C00000"/>
                </a:solidFill>
                <a:cs typeface="B Nazanin" panose="00000400000000000000" pitchFamily="2" charset="-78"/>
              </a:rPr>
              <a:t>راه حل </a:t>
            </a:r>
            <a:r>
              <a:rPr lang="fa-IR" altLang="tr-TR" sz="2400" dirty="0">
                <a:solidFill>
                  <a:schemeClr val="accent1">
                    <a:lumMod val="50000"/>
                  </a:schemeClr>
                </a:solidFill>
                <a:cs typeface="B Nazanin" panose="00000400000000000000" pitchFamily="2" charset="-78"/>
              </a:rPr>
              <a:t>مسئله مسيري از حالت اوليه به حالت هدف است</a:t>
            </a:r>
          </a:p>
          <a:p>
            <a:pPr marL="1371600" lvl="2" indent="-457200" algn="r" rtl="1">
              <a:lnSpc>
                <a:spcPct val="80000"/>
              </a:lnSpc>
              <a:buClr>
                <a:srgbClr val="00D600"/>
              </a:buClr>
              <a:buFont typeface="Wingdings" panose="05000000000000000000" pitchFamily="2" charset="2"/>
              <a:buChar char="§"/>
            </a:pPr>
            <a:r>
              <a:rPr lang="fa-IR" altLang="tr-TR" sz="2400" dirty="0">
                <a:solidFill>
                  <a:srgbClr val="C00000"/>
                </a:solidFill>
                <a:cs typeface="B Nazanin" panose="00000400000000000000" pitchFamily="2" charset="-78"/>
              </a:rPr>
              <a:t> </a:t>
            </a:r>
            <a:r>
              <a:rPr lang="en-US" altLang="tr-TR" sz="2400" dirty="0" smtClean="0">
                <a:solidFill>
                  <a:srgbClr val="C00000"/>
                </a:solidFill>
                <a:cs typeface="B Nazanin" panose="00000400000000000000" pitchFamily="2" charset="-78"/>
              </a:rPr>
              <a:t>      </a:t>
            </a:r>
            <a:r>
              <a:rPr lang="fa-IR" altLang="tr-TR" sz="2400" dirty="0" smtClean="0">
                <a:solidFill>
                  <a:srgbClr val="C00000"/>
                </a:solidFill>
                <a:cs typeface="B Nazanin" panose="00000400000000000000" pitchFamily="2" charset="-78"/>
              </a:rPr>
              <a:t> </a:t>
            </a:r>
            <a:r>
              <a:rPr lang="fa-IR" altLang="tr-TR" sz="2400" dirty="0">
                <a:solidFill>
                  <a:srgbClr val="C00000"/>
                </a:solidFill>
                <a:cs typeface="B Nazanin" panose="00000400000000000000" pitchFamily="2" charset="-78"/>
              </a:rPr>
              <a:t>راه حل بهينه</a:t>
            </a:r>
            <a:r>
              <a:rPr lang="fa-IR" altLang="tr-TR" sz="2400" dirty="0">
                <a:solidFill>
                  <a:schemeClr val="accent1">
                    <a:lumMod val="50000"/>
                  </a:schemeClr>
                </a:solidFill>
                <a:cs typeface="B Nazanin" panose="00000400000000000000" pitchFamily="2" charset="-78"/>
              </a:rPr>
              <a:t> کمترين هزينه مسير را دارد</a:t>
            </a:r>
            <a:endParaRPr lang="en-US" altLang="tr-TR" sz="2400" dirty="0">
              <a:solidFill>
                <a:schemeClr val="accent1">
                  <a:lumMod val="50000"/>
                </a:schemeClr>
              </a:solidFill>
              <a:cs typeface="B Nazanin" panose="00000400000000000000" pitchFamily="2" charset="-78"/>
            </a:endParaRPr>
          </a:p>
        </p:txBody>
      </p:sp>
    </p:spTree>
    <p:extLst>
      <p:ext uri="{BB962C8B-B14F-4D97-AF65-F5344CB8AC3E}">
        <p14:creationId xmlns:p14="http://schemas.microsoft.com/office/powerpoint/2010/main" val="20631233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title"/>
          </p:nvPr>
        </p:nvSpPr>
        <p:spPr>
          <a:xfrm>
            <a:off x="3419872" y="764704"/>
            <a:ext cx="1800200" cy="611187"/>
          </a:xfrm>
        </p:spPr>
        <p:txBody>
          <a:bodyPr>
            <a:noAutofit/>
          </a:bodyPr>
          <a:lstStyle/>
          <a:p>
            <a:pPr algn="ctr" fontAlgn="auto">
              <a:spcAft>
                <a:spcPts val="0"/>
              </a:spcAft>
              <a:defRPr/>
            </a:pPr>
            <a:r>
              <a:rPr lang="fa-IR" altLang="ja-JP" sz="4000" dirty="0" smtClean="0"/>
              <a:t>فهرست</a:t>
            </a:r>
            <a:endParaRPr lang="en-US" altLang="ja-JP" sz="4000" dirty="0" smtClean="0">
              <a:cs typeface="+mj-cs"/>
            </a:endParaRPr>
          </a:p>
        </p:txBody>
      </p:sp>
      <p:sp>
        <p:nvSpPr>
          <p:cNvPr id="7" name="Footer Placeholder 6"/>
          <p:cNvSpPr>
            <a:spLocks noGrp="1"/>
          </p:cNvSpPr>
          <p:nvPr>
            <p:ph type="ftr" sz="quarter" idx="11"/>
          </p:nvPr>
        </p:nvSpPr>
        <p:spPr/>
        <p:txBody>
          <a:bodyPr/>
          <a:lstStyle/>
          <a:p>
            <a:r>
              <a:rPr lang="en-US" altLang="ja-JP" smtClean="0"/>
              <a:t>AI, Solving problems by search</a:t>
            </a:r>
            <a:endParaRPr lang="ja-JP" altLang="en-US"/>
          </a:p>
        </p:txBody>
      </p:sp>
      <p:sp>
        <p:nvSpPr>
          <p:cNvPr id="9" name="Date Placeholder 5"/>
          <p:cNvSpPr>
            <a:spLocks noGrp="1"/>
          </p:cNvSpPr>
          <p:nvPr>
            <p:ph type="dt" sz="half" idx="10"/>
          </p:nvPr>
        </p:nvSpPr>
        <p:spPr>
          <a:xfrm>
            <a:off x="251520" y="6453336"/>
            <a:ext cx="1090464" cy="268139"/>
          </a:xfrm>
        </p:spPr>
        <p:txBody>
          <a:bodyPr/>
          <a:lstStyle/>
          <a:p>
            <a:fld id="{4FC1CB0D-03A4-47CF-AD08-E5F915360501}" type="datetime1">
              <a:rPr lang="tr-TR" altLang="ja-JP" smtClean="0"/>
              <a:t>18.02.2016</a:t>
            </a:fld>
            <a:endParaRPr lang="en-US" altLang="ja-JP" dirty="0"/>
          </a:p>
        </p:txBody>
      </p:sp>
      <p:sp>
        <p:nvSpPr>
          <p:cNvPr id="2" name="Slide Number Placeholder 1"/>
          <p:cNvSpPr>
            <a:spLocks noGrp="1"/>
          </p:cNvSpPr>
          <p:nvPr>
            <p:ph type="sldNum" sz="quarter" idx="12"/>
          </p:nvPr>
        </p:nvSpPr>
        <p:spPr/>
        <p:txBody>
          <a:bodyPr/>
          <a:lstStyle/>
          <a:p>
            <a:fld id="{F0C8548C-B734-4C71-84E7-959ED06EFFAA}" type="slidenum">
              <a:rPr lang="ja-JP" altLang="en-US" smtClean="0"/>
              <a:pPr/>
              <a:t>2</a:t>
            </a:fld>
            <a:endParaRPr lang="en-US" altLang="ja-JP"/>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0109" y="9094"/>
            <a:ext cx="1103891" cy="1539638"/>
          </a:xfrm>
          <a:prstGeom prst="rect">
            <a:avLst/>
          </a:prstGeom>
        </p:spPr>
      </p:pic>
      <p:sp>
        <p:nvSpPr>
          <p:cNvPr id="3" name="Content Placeholder 2"/>
          <p:cNvSpPr>
            <a:spLocks noGrp="1"/>
          </p:cNvSpPr>
          <p:nvPr>
            <p:ph idx="1"/>
          </p:nvPr>
        </p:nvSpPr>
        <p:spPr/>
        <p:txBody>
          <a:bodyPr>
            <a:normAutofit/>
          </a:bodyPr>
          <a:lstStyle/>
          <a:p>
            <a:endParaRPr lang="tr-TR" sz="2400" dirty="0">
              <a:solidFill>
                <a:schemeClr val="accent1">
                  <a:lumMod val="50000"/>
                </a:schemeClr>
              </a:solidFill>
              <a:cs typeface="B Nazanin" panose="00000400000000000000" pitchFamily="2" charset="-78"/>
            </a:endParaRPr>
          </a:p>
        </p:txBody>
      </p:sp>
      <p:sp>
        <p:nvSpPr>
          <p:cNvPr id="10" name="Text Box 5"/>
          <p:cNvSpPr txBox="1">
            <a:spLocks noChangeArrowheads="1"/>
          </p:cNvSpPr>
          <p:nvPr/>
        </p:nvSpPr>
        <p:spPr bwMode="auto">
          <a:xfrm>
            <a:off x="2699394" y="2549686"/>
            <a:ext cx="5761038"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a:spcBef>
                <a:spcPct val="10000"/>
              </a:spcBef>
              <a:buClr>
                <a:srgbClr val="00D600"/>
              </a:buClr>
              <a:buFont typeface="Wingdings" panose="05000000000000000000" pitchFamily="2" charset="2"/>
              <a:buChar char="Ã"/>
            </a:pPr>
            <a:r>
              <a:rPr lang="fa-IR" altLang="tr-TR" sz="2800" dirty="0" smtClean="0">
                <a:solidFill>
                  <a:schemeClr val="accent1">
                    <a:lumMod val="50000"/>
                  </a:schemeClr>
                </a:solidFill>
                <a:cs typeface="B Nazanin" panose="00000400000000000000" pitchFamily="2" charset="-78"/>
              </a:rPr>
              <a:t>گامهای حل مسئله</a:t>
            </a:r>
            <a:endParaRPr lang="en-US" altLang="tr-TR" sz="2800" dirty="0" smtClean="0">
              <a:solidFill>
                <a:schemeClr val="accent1">
                  <a:lumMod val="50000"/>
                </a:schemeClr>
              </a:solidFill>
              <a:cs typeface="B Nazanin" panose="00000400000000000000" pitchFamily="2" charset="-78"/>
            </a:endParaRPr>
          </a:p>
          <a:p>
            <a:pPr algn="r" rtl="1">
              <a:spcBef>
                <a:spcPct val="10000"/>
              </a:spcBef>
              <a:buClr>
                <a:srgbClr val="00D600"/>
              </a:buClr>
              <a:buFont typeface="Wingdings" panose="05000000000000000000" pitchFamily="2" charset="2"/>
              <a:buChar char="Ã"/>
            </a:pPr>
            <a:r>
              <a:rPr lang="fa-IR" altLang="tr-TR" sz="2800" dirty="0" smtClean="0">
                <a:solidFill>
                  <a:schemeClr val="accent1">
                    <a:lumMod val="50000"/>
                  </a:schemeClr>
                </a:solidFill>
                <a:cs typeface="B Nazanin" panose="00000400000000000000" pitchFamily="2" charset="-78"/>
              </a:rPr>
              <a:t>عاملهاي </a:t>
            </a:r>
            <a:r>
              <a:rPr lang="fa-IR" altLang="tr-TR" sz="2800" dirty="0">
                <a:solidFill>
                  <a:schemeClr val="accent1">
                    <a:lumMod val="50000"/>
                  </a:schemeClr>
                </a:solidFill>
                <a:cs typeface="B Nazanin" panose="00000400000000000000" pitchFamily="2" charset="-78"/>
              </a:rPr>
              <a:t>حل </a:t>
            </a:r>
            <a:r>
              <a:rPr lang="fa-IR" altLang="tr-TR" sz="2800" dirty="0" smtClean="0">
                <a:solidFill>
                  <a:schemeClr val="accent1">
                    <a:lumMod val="50000"/>
                  </a:schemeClr>
                </a:solidFill>
                <a:cs typeface="B Nazanin" panose="00000400000000000000" pitchFamily="2" charset="-78"/>
              </a:rPr>
              <a:t>مسئله</a:t>
            </a:r>
            <a:endParaRPr lang="fa-IR" altLang="tr-TR" sz="2800" dirty="0">
              <a:solidFill>
                <a:schemeClr val="accent1">
                  <a:lumMod val="50000"/>
                </a:schemeClr>
              </a:solidFill>
              <a:cs typeface="B Nazanin" panose="00000400000000000000" pitchFamily="2" charset="-78"/>
            </a:endParaRPr>
          </a:p>
          <a:p>
            <a:pPr algn="r" rtl="1">
              <a:spcBef>
                <a:spcPct val="10000"/>
              </a:spcBef>
              <a:buClr>
                <a:srgbClr val="00D600"/>
              </a:buClr>
              <a:buFont typeface="Wingdings" panose="05000000000000000000" pitchFamily="2" charset="2"/>
              <a:buChar char="Ã"/>
            </a:pPr>
            <a:r>
              <a:rPr lang="fa-IR" altLang="tr-TR" sz="2800" dirty="0">
                <a:solidFill>
                  <a:schemeClr val="accent1">
                    <a:lumMod val="50000"/>
                  </a:schemeClr>
                </a:solidFill>
                <a:cs typeface="B Nazanin" panose="00000400000000000000" pitchFamily="2" charset="-78"/>
              </a:rPr>
              <a:t>اندازه گيري کارايي حل مسئله</a:t>
            </a:r>
          </a:p>
          <a:p>
            <a:pPr algn="r" rtl="1">
              <a:spcBef>
                <a:spcPct val="10000"/>
              </a:spcBef>
              <a:buClr>
                <a:srgbClr val="00D600"/>
              </a:buClr>
              <a:buFont typeface="Wingdings" panose="05000000000000000000" pitchFamily="2" charset="2"/>
              <a:buChar char="Ã"/>
            </a:pPr>
            <a:r>
              <a:rPr lang="fa-IR" altLang="tr-TR" sz="2800" dirty="0">
                <a:solidFill>
                  <a:schemeClr val="accent1">
                    <a:lumMod val="50000"/>
                  </a:schemeClr>
                </a:solidFill>
                <a:cs typeface="B Nazanin" panose="00000400000000000000" pitchFamily="2" charset="-78"/>
              </a:rPr>
              <a:t>جستجوي ناآگاهانه</a:t>
            </a:r>
          </a:p>
          <a:p>
            <a:pPr algn="r" rtl="1">
              <a:spcBef>
                <a:spcPct val="10000"/>
              </a:spcBef>
              <a:buClr>
                <a:srgbClr val="00D600"/>
              </a:buClr>
              <a:buFont typeface="Wingdings" panose="05000000000000000000" pitchFamily="2" charset="2"/>
              <a:buChar char="Ã"/>
            </a:pPr>
            <a:r>
              <a:rPr lang="ar-SA" altLang="tr-TR" sz="2800" dirty="0">
                <a:solidFill>
                  <a:schemeClr val="accent1">
                    <a:lumMod val="50000"/>
                  </a:schemeClr>
                </a:solidFill>
                <a:cs typeface="B Nazanin" panose="00000400000000000000" pitchFamily="2" charset="-78"/>
              </a:rPr>
              <a:t>اجتناب از حالتهاي تکراري</a:t>
            </a:r>
            <a:endParaRPr lang="en-US" altLang="tr-TR" sz="2800" dirty="0">
              <a:solidFill>
                <a:schemeClr val="accent1">
                  <a:lumMod val="50000"/>
                </a:schemeClr>
              </a:solidFill>
              <a:cs typeface="B Nazanin" panose="00000400000000000000" pitchFamily="2" charset="-78"/>
            </a:endParaRPr>
          </a:p>
          <a:p>
            <a:pPr algn="r" rtl="1">
              <a:spcBef>
                <a:spcPct val="10000"/>
              </a:spcBef>
              <a:buClr>
                <a:srgbClr val="00D600"/>
              </a:buClr>
              <a:buFont typeface="Wingdings" panose="05000000000000000000" pitchFamily="2" charset="2"/>
              <a:buChar char="Ã"/>
            </a:pPr>
            <a:r>
              <a:rPr lang="ar-SA" altLang="tr-TR" sz="2800" dirty="0">
                <a:solidFill>
                  <a:schemeClr val="accent1">
                    <a:lumMod val="50000"/>
                  </a:schemeClr>
                </a:solidFill>
                <a:cs typeface="B Nazanin" panose="00000400000000000000" pitchFamily="2" charset="-78"/>
              </a:rPr>
              <a:t>جستجو با اطلاعات ناقص</a:t>
            </a:r>
            <a:endParaRPr lang="en-US" altLang="tr-TR" sz="2800" dirty="0">
              <a:solidFill>
                <a:schemeClr val="accent1">
                  <a:lumMod val="50000"/>
                </a:schemeClr>
              </a:solidFill>
              <a:cs typeface="B Nazanin" panose="00000400000000000000" pitchFamily="2" charset="-78"/>
            </a:endParaRPr>
          </a:p>
        </p:txBody>
      </p:sp>
    </p:spTree>
    <p:extLst>
      <p:ext uri="{BB962C8B-B14F-4D97-AF65-F5344CB8AC3E}">
        <p14:creationId xmlns:p14="http://schemas.microsoft.com/office/powerpoint/2010/main" val="4965005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fld id="{6CB59096-F82F-4F73-8A92-6F7FBF49B12C}" type="datetime1">
              <a:rPr lang="tr-TR" altLang="en-US" smtClean="0"/>
              <a:t>18.02.2016</a:t>
            </a:fld>
            <a:endParaRPr lang="en-US" altLang="en-US"/>
          </a:p>
        </p:txBody>
      </p:sp>
      <p:sp>
        <p:nvSpPr>
          <p:cNvPr id="4" name="Footer Placeholder 4"/>
          <p:cNvSpPr>
            <a:spLocks noGrp="1"/>
          </p:cNvSpPr>
          <p:nvPr>
            <p:ph type="ftr"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latin typeface="Garamond" panose="02020404030301010803" pitchFamily="18" charset="0"/>
              </a:rPr>
              <a:t>AI, Solving problems by search</a:t>
            </a:r>
            <a:endParaRPr lang="en-US" altLang="en-US">
              <a:latin typeface="Garamond" panose="02020404030301010803" pitchFamily="18" charset="0"/>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6489C1B-CCD3-4853-8E34-17EF900F9DAD}" type="slidenum">
              <a:rPr lang="ar-SA" altLang="en-US">
                <a:latin typeface="Garamond" panose="02020404030301010803" pitchFamily="18" charset="0"/>
              </a:rPr>
              <a:pPr eaLnBrk="1" hangingPunct="1"/>
              <a:t>20</a:t>
            </a:fld>
            <a:endParaRPr lang="en-US" altLang="en-US">
              <a:latin typeface="Garamond" panose="02020404030301010803" pitchFamily="18" charset="0"/>
            </a:endParaRPr>
          </a:p>
        </p:txBody>
      </p:sp>
      <p:sp>
        <p:nvSpPr>
          <p:cNvPr id="120837" name="Text Box 2"/>
          <p:cNvSpPr txBox="1">
            <a:spLocks noChangeArrowheads="1"/>
          </p:cNvSpPr>
          <p:nvPr/>
        </p:nvSpPr>
        <p:spPr bwMode="auto">
          <a:xfrm>
            <a:off x="636588" y="1414463"/>
            <a:ext cx="8107362"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lnSpc>
                <a:spcPct val="135000"/>
              </a:lnSpc>
            </a:pPr>
            <a:r>
              <a:rPr lang="ar-SA" altLang="tr-TR" sz="2800" dirty="0">
                <a:solidFill>
                  <a:srgbClr val="C00000"/>
                </a:solidFill>
                <a:cs typeface="B Nazanin" panose="00000400000000000000" pitchFamily="2" charset="-78"/>
              </a:rPr>
              <a:t>براي تعريف يک مسئله </a:t>
            </a:r>
            <a:r>
              <a:rPr lang="fa-IR" altLang="tr-TR" sz="2800" dirty="0" smtClean="0">
                <a:solidFill>
                  <a:srgbClr val="C00000"/>
                </a:solidFill>
                <a:cs typeface="B Nazanin" panose="00000400000000000000" pitchFamily="2" charset="-78"/>
              </a:rPr>
              <a:t>به </a:t>
            </a:r>
            <a:r>
              <a:rPr lang="ar-SA" altLang="tr-TR" sz="2800" dirty="0" smtClean="0">
                <a:solidFill>
                  <a:srgbClr val="C00000"/>
                </a:solidFill>
                <a:cs typeface="B Nazanin" panose="00000400000000000000" pitchFamily="2" charset="-78"/>
              </a:rPr>
              <a:t>موارد زير </a:t>
            </a:r>
            <a:r>
              <a:rPr lang="ar-SA" altLang="tr-TR" sz="2800" dirty="0">
                <a:solidFill>
                  <a:srgbClr val="C00000"/>
                </a:solidFill>
                <a:cs typeface="B Nazanin" panose="00000400000000000000" pitchFamily="2" charset="-78"/>
              </a:rPr>
              <a:t>نياز داريم:</a:t>
            </a:r>
            <a:endParaRPr lang="fa-IR" altLang="tr-TR" sz="2800" dirty="0">
              <a:solidFill>
                <a:srgbClr val="C00000"/>
              </a:solidFill>
              <a:cs typeface="B Nazanin" panose="00000400000000000000" pitchFamily="2" charset="-78"/>
            </a:endParaRPr>
          </a:p>
          <a:p>
            <a:pPr algn="r" rtl="1" eaLnBrk="1" hangingPunct="1">
              <a:lnSpc>
                <a:spcPct val="135000"/>
              </a:lnSpc>
            </a:pPr>
            <a:endParaRPr lang="fa-IR" altLang="tr-TR" sz="2400" dirty="0">
              <a:solidFill>
                <a:srgbClr val="7F5429"/>
              </a:solidFill>
              <a:cs typeface="B Nazanin" panose="00000400000000000000" pitchFamily="2" charset="-78"/>
            </a:endParaRPr>
          </a:p>
          <a:p>
            <a:pPr algn="just" rtl="1" eaLnBrk="1" hangingPunct="1">
              <a:lnSpc>
                <a:spcPct val="135000"/>
              </a:lnSpc>
              <a:buClr>
                <a:srgbClr val="7F5429"/>
              </a:buClr>
              <a:buFont typeface="Wingdings" panose="05000000000000000000" pitchFamily="2" charset="2"/>
              <a:buChar char="ü"/>
            </a:pPr>
            <a:r>
              <a:rPr lang="fa-IR" altLang="tr-TR" sz="2400" dirty="0">
                <a:cs typeface="B Nazanin" panose="00000400000000000000" pitchFamily="2" charset="-78"/>
              </a:rPr>
              <a:t> </a:t>
            </a:r>
            <a:r>
              <a:rPr lang="ar-SA" altLang="tr-TR" sz="2400" dirty="0">
                <a:solidFill>
                  <a:schemeClr val="accent1">
                    <a:lumMod val="50000"/>
                  </a:schemeClr>
                </a:solidFill>
                <a:cs typeface="B Nazanin" panose="00000400000000000000" pitchFamily="2" charset="-78"/>
              </a:rPr>
              <a:t>وضعيت آغازين (</a:t>
            </a:r>
            <a:r>
              <a:rPr lang="en-US" altLang="tr-TR" sz="2400" dirty="0">
                <a:solidFill>
                  <a:schemeClr val="accent1">
                    <a:lumMod val="50000"/>
                  </a:schemeClr>
                </a:solidFill>
                <a:cs typeface="B Nazanin" panose="00000400000000000000" pitchFamily="2" charset="-78"/>
              </a:rPr>
              <a:t>initial state</a:t>
            </a:r>
            <a:r>
              <a:rPr lang="ar-SA" altLang="tr-TR" sz="2400" dirty="0">
                <a:solidFill>
                  <a:schemeClr val="accent1">
                    <a:lumMod val="50000"/>
                  </a:schemeClr>
                </a:solidFill>
                <a:cs typeface="B Nazanin" panose="00000400000000000000" pitchFamily="2" charset="-78"/>
              </a:rPr>
              <a:t>) که عامل خودش از بودن در آن آگاه است. </a:t>
            </a:r>
            <a:endParaRPr lang="fa-IR" altLang="tr-TR" sz="2400" dirty="0">
              <a:solidFill>
                <a:schemeClr val="accent1">
                  <a:lumMod val="50000"/>
                </a:schemeClr>
              </a:solidFill>
              <a:cs typeface="B Nazanin" panose="00000400000000000000" pitchFamily="2" charset="-78"/>
            </a:endParaRPr>
          </a:p>
          <a:p>
            <a:pPr algn="just" rtl="1" eaLnBrk="1" hangingPunct="1">
              <a:lnSpc>
                <a:spcPct val="135000"/>
              </a:lnSpc>
              <a:buClr>
                <a:srgbClr val="7F5429"/>
              </a:buClr>
              <a:buFont typeface="Wingdings" panose="05000000000000000000" pitchFamily="2" charset="2"/>
              <a:buChar char="ü"/>
            </a:pPr>
            <a:r>
              <a:rPr lang="fa-IR" altLang="tr-TR" sz="2400" dirty="0">
                <a:solidFill>
                  <a:schemeClr val="accent1">
                    <a:lumMod val="50000"/>
                  </a:schemeClr>
                </a:solidFill>
                <a:cs typeface="B Nazanin" panose="00000400000000000000" pitchFamily="2" charset="-78"/>
              </a:rPr>
              <a:t> </a:t>
            </a:r>
            <a:r>
              <a:rPr lang="ar-SA" altLang="tr-TR" sz="2400" dirty="0">
                <a:solidFill>
                  <a:schemeClr val="accent1">
                    <a:lumMod val="50000"/>
                  </a:schemeClr>
                </a:solidFill>
                <a:cs typeface="B Nazanin" panose="00000400000000000000" pitchFamily="2" charset="-78"/>
              </a:rPr>
              <a:t>مجموعه‌اي از عمليات ممکن، که براي عامل قابل دسترسي باشد. </a:t>
            </a:r>
            <a:endParaRPr lang="fa-IR" altLang="tr-TR" sz="2400" dirty="0">
              <a:solidFill>
                <a:schemeClr val="accent1">
                  <a:lumMod val="50000"/>
                </a:schemeClr>
              </a:solidFill>
              <a:cs typeface="B Nazanin" panose="00000400000000000000" pitchFamily="2" charset="-78"/>
            </a:endParaRPr>
          </a:p>
          <a:p>
            <a:pPr algn="just" rtl="1" eaLnBrk="1" hangingPunct="1">
              <a:lnSpc>
                <a:spcPct val="135000"/>
              </a:lnSpc>
              <a:buClr>
                <a:srgbClr val="7F5429"/>
              </a:buClr>
              <a:buFont typeface="Wingdings" panose="05000000000000000000" pitchFamily="2" charset="2"/>
              <a:buChar char="ü"/>
            </a:pPr>
            <a:r>
              <a:rPr lang="fa-IR" altLang="tr-TR" sz="2400" dirty="0">
                <a:solidFill>
                  <a:schemeClr val="accent1">
                    <a:lumMod val="50000"/>
                  </a:schemeClr>
                </a:solidFill>
                <a:cs typeface="B Nazanin" panose="00000400000000000000" pitchFamily="2" charset="-78"/>
              </a:rPr>
              <a:t> </a:t>
            </a:r>
            <a:r>
              <a:rPr lang="ar-SA" altLang="tr-TR" sz="2400" dirty="0">
                <a:solidFill>
                  <a:schemeClr val="accent1">
                    <a:lumMod val="50000"/>
                  </a:schemeClr>
                </a:solidFill>
                <a:cs typeface="B Nazanin" panose="00000400000000000000" pitchFamily="2" charset="-78"/>
              </a:rPr>
              <a:t>آزمون هدف (</a:t>
            </a:r>
            <a:r>
              <a:rPr lang="en-US" altLang="tr-TR" sz="2400" dirty="0">
                <a:solidFill>
                  <a:schemeClr val="accent1">
                    <a:lumMod val="50000"/>
                  </a:schemeClr>
                </a:solidFill>
                <a:cs typeface="B Nazanin" panose="00000400000000000000" pitchFamily="2" charset="-78"/>
              </a:rPr>
              <a:t>goal test</a:t>
            </a:r>
            <a:r>
              <a:rPr lang="ar-SA" altLang="tr-TR" sz="2400" dirty="0">
                <a:solidFill>
                  <a:schemeClr val="accent1">
                    <a:lumMod val="50000"/>
                  </a:schemeClr>
                </a:solidFill>
                <a:cs typeface="B Nazanin" panose="00000400000000000000" pitchFamily="2" charset="-78"/>
              </a:rPr>
              <a:t>)، که عامل مي‌تواند در يک تعريف وضعيت منفرد آن را تقاضا کند تا تعيين گردد که آن حالت، وضعيت هدف است يا خير.</a:t>
            </a:r>
            <a:endParaRPr lang="fa-IR" altLang="tr-TR" sz="2400" dirty="0">
              <a:solidFill>
                <a:schemeClr val="accent1">
                  <a:lumMod val="50000"/>
                </a:schemeClr>
              </a:solidFill>
              <a:cs typeface="B Nazanin" panose="00000400000000000000" pitchFamily="2" charset="-78"/>
            </a:endParaRPr>
          </a:p>
          <a:p>
            <a:pPr algn="just" rtl="1" eaLnBrk="1" hangingPunct="1">
              <a:lnSpc>
                <a:spcPct val="135000"/>
              </a:lnSpc>
              <a:buClr>
                <a:srgbClr val="7F5429"/>
              </a:buClr>
              <a:buFont typeface="Wingdings" panose="05000000000000000000" pitchFamily="2" charset="2"/>
              <a:buChar char="ü"/>
            </a:pPr>
            <a:r>
              <a:rPr lang="fa-IR" altLang="tr-TR" sz="2400" dirty="0">
                <a:solidFill>
                  <a:schemeClr val="accent1">
                    <a:lumMod val="50000"/>
                  </a:schemeClr>
                </a:solidFill>
                <a:cs typeface="B Nazanin" panose="00000400000000000000" pitchFamily="2" charset="-78"/>
              </a:rPr>
              <a:t> </a:t>
            </a:r>
            <a:r>
              <a:rPr lang="ar-SA" altLang="tr-TR" sz="2400" dirty="0">
                <a:solidFill>
                  <a:schemeClr val="accent1">
                    <a:lumMod val="50000"/>
                  </a:schemeClr>
                </a:solidFill>
                <a:cs typeface="B Nazanin" panose="00000400000000000000" pitchFamily="2" charset="-78"/>
              </a:rPr>
              <a:t>تابع هزينه مسير، تابعي است که براي هر مسير، هزينه‌اي را در نظر مي‌گيرد؛ و با حرف </a:t>
            </a:r>
            <a:r>
              <a:rPr lang="en-US" altLang="tr-TR" sz="2400" dirty="0">
                <a:solidFill>
                  <a:schemeClr val="accent1">
                    <a:lumMod val="50000"/>
                  </a:schemeClr>
                </a:solidFill>
                <a:cs typeface="B Nazanin" panose="00000400000000000000" pitchFamily="2" charset="-78"/>
              </a:rPr>
              <a:t>g</a:t>
            </a:r>
            <a:r>
              <a:rPr lang="ar-SA" altLang="tr-TR" sz="2400" dirty="0">
                <a:solidFill>
                  <a:schemeClr val="accent1">
                    <a:lumMod val="50000"/>
                  </a:schemeClr>
                </a:solidFill>
                <a:cs typeface="B Nazanin" panose="00000400000000000000" pitchFamily="2" charset="-78"/>
              </a:rPr>
              <a:t> مشخص مي‌شود.</a:t>
            </a:r>
            <a:endParaRPr lang="fa-IR" altLang="tr-TR" sz="2400" dirty="0">
              <a:solidFill>
                <a:schemeClr val="accent1">
                  <a:lumMod val="50000"/>
                </a:schemeClr>
              </a:solidFill>
              <a:cs typeface="B Nazanin" panose="00000400000000000000" pitchFamily="2" charset="-78"/>
            </a:endParaRPr>
          </a:p>
          <a:p>
            <a:pPr algn="ctr" rtl="1" eaLnBrk="1" hangingPunct="1">
              <a:lnSpc>
                <a:spcPct val="135000"/>
              </a:lnSpc>
            </a:pPr>
            <a:r>
              <a:rPr lang="ar-SA" altLang="tr-TR" sz="2400" dirty="0">
                <a:solidFill>
                  <a:schemeClr val="accent1">
                    <a:lumMod val="50000"/>
                  </a:schemeClr>
                </a:solidFill>
                <a:cs typeface="B Nazanin" panose="00000400000000000000" pitchFamily="2" charset="-78"/>
              </a:rPr>
              <a:t>هزينه يک سفر= مجموع هزينه‌هاي عمليات اختصاصي در طول مسير</a:t>
            </a:r>
            <a:endParaRPr lang="en-US" altLang="tr-TR" sz="2400" dirty="0">
              <a:solidFill>
                <a:schemeClr val="accent1">
                  <a:lumMod val="50000"/>
                </a:schemeClr>
              </a:solidFill>
              <a:cs typeface="B Nazanin" panose="00000400000000000000" pitchFamily="2" charset="-78"/>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0109" y="9094"/>
            <a:ext cx="1103891" cy="1539638"/>
          </a:xfrm>
          <a:prstGeom prst="rect">
            <a:avLst/>
          </a:prstGeom>
        </p:spPr>
      </p:pic>
    </p:spTree>
    <p:extLst>
      <p:ext uri="{BB962C8B-B14F-4D97-AF65-F5344CB8AC3E}">
        <p14:creationId xmlns:p14="http://schemas.microsoft.com/office/powerpoint/2010/main" val="6072820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1143000"/>
          </a:xfrm>
        </p:spPr>
        <p:txBody>
          <a:bodyPr>
            <a:normAutofit/>
          </a:bodyPr>
          <a:lstStyle/>
          <a:p>
            <a:pPr algn="r"/>
            <a:r>
              <a:rPr lang="fa-IR" sz="3600" dirty="0" smtClean="0">
                <a:cs typeface="B Nazanin" panose="00000400000000000000" pitchFamily="2" charset="-78"/>
              </a:rPr>
              <a:t>حالتهای یک گراف فضای حالت</a:t>
            </a:r>
            <a:endParaRPr lang="tr-TR" sz="3600" dirty="0">
              <a:cs typeface="B Nazanin" panose="00000400000000000000" pitchFamily="2" charset="-78"/>
            </a:endParaRPr>
          </a:p>
        </p:txBody>
      </p:sp>
      <p:sp>
        <p:nvSpPr>
          <p:cNvPr id="3" name="Content Placeholder 2"/>
          <p:cNvSpPr>
            <a:spLocks noGrp="1"/>
          </p:cNvSpPr>
          <p:nvPr>
            <p:ph idx="1"/>
          </p:nvPr>
        </p:nvSpPr>
        <p:spPr/>
        <p:txBody>
          <a:bodyPr/>
          <a:lstStyle/>
          <a:p>
            <a:endParaRPr lang="tr-TR"/>
          </a:p>
        </p:txBody>
      </p:sp>
      <p:sp>
        <p:nvSpPr>
          <p:cNvPr id="4" name="Date Placeholder 3"/>
          <p:cNvSpPr>
            <a:spLocks noGrp="1"/>
          </p:cNvSpPr>
          <p:nvPr>
            <p:ph type="dt" sz="half" idx="10"/>
          </p:nvPr>
        </p:nvSpPr>
        <p:spPr/>
        <p:txBody>
          <a:bodyPr/>
          <a:lstStyle/>
          <a:p>
            <a:fld id="{E3ECEE4D-59DF-417E-AD88-729D4EFA30E3}" type="datetime1">
              <a:rPr lang="tr-TR" altLang="ja-JP" smtClean="0"/>
              <a:t>18.02.2016</a:t>
            </a:fld>
            <a:endParaRPr lang="en-US" altLang="ja-JP"/>
          </a:p>
        </p:txBody>
      </p:sp>
      <p:sp>
        <p:nvSpPr>
          <p:cNvPr id="5" name="Footer Placeholder 4"/>
          <p:cNvSpPr>
            <a:spLocks noGrp="1"/>
          </p:cNvSpPr>
          <p:nvPr>
            <p:ph type="ftr" sz="quarter" idx="11"/>
          </p:nvPr>
        </p:nvSpPr>
        <p:spPr/>
        <p:txBody>
          <a:bodyPr/>
          <a:lstStyle/>
          <a:p>
            <a:r>
              <a:rPr lang="en-US" altLang="ja-JP" smtClean="0"/>
              <a:t>AI, Solving problems by search</a:t>
            </a:r>
            <a:endParaRPr lang="ja-JP" altLang="en-US"/>
          </a:p>
        </p:txBody>
      </p:sp>
      <p:sp>
        <p:nvSpPr>
          <p:cNvPr id="6" name="Slide Number Placeholder 5"/>
          <p:cNvSpPr>
            <a:spLocks noGrp="1"/>
          </p:cNvSpPr>
          <p:nvPr>
            <p:ph type="sldNum" sz="quarter" idx="12"/>
          </p:nvPr>
        </p:nvSpPr>
        <p:spPr/>
        <p:txBody>
          <a:bodyPr/>
          <a:lstStyle/>
          <a:p>
            <a:fld id="{F0C8548C-B734-4C71-84E7-959ED06EFFAA}" type="slidenum">
              <a:rPr lang="ja-JP" altLang="en-US" smtClean="0"/>
              <a:pPr/>
              <a:t>21</a:t>
            </a:fld>
            <a:endParaRPr lang="en-US" altLang="ja-JP"/>
          </a:p>
        </p:txBody>
      </p:sp>
      <p:pic>
        <p:nvPicPr>
          <p:cNvPr id="8" name="Picture 7"/>
          <p:cNvPicPr>
            <a:picLocks noChangeAspect="1"/>
          </p:cNvPicPr>
          <p:nvPr/>
        </p:nvPicPr>
        <p:blipFill>
          <a:blip r:embed="rId2"/>
          <a:stretch>
            <a:fillRect/>
          </a:stretch>
        </p:blipFill>
        <p:spPr>
          <a:xfrm>
            <a:off x="838200" y="2060848"/>
            <a:ext cx="7467600" cy="3800475"/>
          </a:xfrm>
          <a:prstGeom prst="rect">
            <a:avLst/>
          </a:prstGeom>
        </p:spPr>
      </p:pic>
    </p:spTree>
    <p:extLst>
      <p:ext uri="{BB962C8B-B14F-4D97-AF65-F5344CB8AC3E}">
        <p14:creationId xmlns:p14="http://schemas.microsoft.com/office/powerpoint/2010/main" val="7099786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tr-TR" dirty="0"/>
          </a:p>
        </p:txBody>
      </p:sp>
      <p:sp>
        <p:nvSpPr>
          <p:cNvPr id="3" name="Content Placeholder 2"/>
          <p:cNvSpPr>
            <a:spLocks noGrp="1"/>
          </p:cNvSpPr>
          <p:nvPr>
            <p:ph idx="1"/>
          </p:nvPr>
        </p:nvSpPr>
        <p:spPr/>
        <p:txBody>
          <a:bodyPr/>
          <a:lstStyle/>
          <a:p>
            <a:r>
              <a:rPr lang="en-US" dirty="0" smtClean="0">
                <a:solidFill>
                  <a:schemeClr val="accent1">
                    <a:lumMod val="50000"/>
                  </a:schemeClr>
                </a:solidFill>
                <a:latin typeface="Times New Roman" panose="02020603050405020304" pitchFamily="18" charset="0"/>
                <a:cs typeface="Times New Roman" panose="02020603050405020304" pitchFamily="18" charset="0"/>
              </a:rPr>
              <a:t>State space </a:t>
            </a:r>
            <a:r>
              <a:rPr lang="en-US" dirty="0">
                <a:solidFill>
                  <a:schemeClr val="accent1">
                    <a:lumMod val="50000"/>
                  </a:schemeClr>
                </a:solidFill>
                <a:latin typeface="Times New Roman" panose="02020603050405020304" pitchFamily="18" charset="0"/>
                <a:cs typeface="Times New Roman" panose="02020603050405020304" pitchFamily="18" charset="0"/>
              </a:rPr>
              <a:t>graph (8 </a:t>
            </a:r>
            <a:r>
              <a:rPr lang="en-US" dirty="0" smtClean="0">
                <a:solidFill>
                  <a:schemeClr val="accent1">
                    <a:lumMod val="50000"/>
                  </a:schemeClr>
                </a:solidFill>
                <a:latin typeface="Times New Roman" panose="02020603050405020304" pitchFamily="18" charset="0"/>
                <a:cs typeface="Times New Roman" panose="02020603050405020304" pitchFamily="18" charset="0"/>
              </a:rPr>
              <a:t>puzzle), </a:t>
            </a:r>
            <a:r>
              <a:rPr lang="en-US" dirty="0">
                <a:solidFill>
                  <a:schemeClr val="accent1">
                    <a:lumMod val="50000"/>
                  </a:schemeClr>
                </a:solidFill>
                <a:latin typeface="Times New Roman" panose="02020603050405020304" pitchFamily="18" charset="0"/>
                <a:cs typeface="Times New Roman" panose="02020603050405020304" pitchFamily="18" charset="0"/>
              </a:rPr>
              <a:t>State space </a:t>
            </a:r>
            <a:r>
              <a:rPr lang="en-US" dirty="0" smtClean="0">
                <a:solidFill>
                  <a:schemeClr val="accent1">
                    <a:lumMod val="50000"/>
                  </a:schemeClr>
                </a:solidFill>
                <a:latin typeface="Times New Roman" panose="02020603050405020304" pitchFamily="18" charset="0"/>
                <a:cs typeface="Times New Roman" panose="02020603050405020304" pitchFamily="18" charset="0"/>
              </a:rPr>
              <a:t>tree (8 queens)</a:t>
            </a:r>
          </a:p>
          <a:p>
            <a:r>
              <a:rPr lang="en-US" dirty="0" smtClean="0">
                <a:solidFill>
                  <a:schemeClr val="accent1">
                    <a:lumMod val="50000"/>
                  </a:schemeClr>
                </a:solidFill>
                <a:latin typeface="Times New Roman" panose="02020603050405020304" pitchFamily="18" charset="0"/>
                <a:cs typeface="Times New Roman" panose="02020603050405020304" pitchFamily="18" charset="0"/>
              </a:rPr>
              <a:t>Graph search (check for loops), Tree </a:t>
            </a:r>
            <a:r>
              <a:rPr lang="en-US" dirty="0">
                <a:solidFill>
                  <a:schemeClr val="accent1">
                    <a:lumMod val="50000"/>
                  </a:schemeClr>
                </a:solidFill>
                <a:latin typeface="Times New Roman" panose="02020603050405020304" pitchFamily="18" charset="0"/>
                <a:cs typeface="Times New Roman" panose="02020603050405020304" pitchFamily="18" charset="0"/>
              </a:rPr>
              <a:t>search </a:t>
            </a:r>
            <a:r>
              <a:rPr lang="en-US" dirty="0" smtClean="0">
                <a:solidFill>
                  <a:schemeClr val="accent1">
                    <a:lumMod val="50000"/>
                  </a:schemeClr>
                </a:solidFill>
                <a:latin typeface="Times New Roman" panose="02020603050405020304" pitchFamily="18" charset="0"/>
                <a:cs typeface="Times New Roman" panose="02020603050405020304" pitchFamily="18" charset="0"/>
              </a:rPr>
              <a:t>(no check </a:t>
            </a:r>
            <a:r>
              <a:rPr lang="en-US" dirty="0">
                <a:solidFill>
                  <a:schemeClr val="accent1">
                    <a:lumMod val="50000"/>
                  </a:schemeClr>
                </a:solidFill>
                <a:latin typeface="Times New Roman" panose="02020603050405020304" pitchFamily="18" charset="0"/>
                <a:cs typeface="Times New Roman" panose="02020603050405020304" pitchFamily="18" charset="0"/>
              </a:rPr>
              <a:t>for loops</a:t>
            </a:r>
            <a:r>
              <a:rPr lang="en-US" dirty="0" smtClean="0">
                <a:solidFill>
                  <a:schemeClr val="accent1">
                    <a:lumMod val="50000"/>
                  </a:schemeClr>
                </a:solidFill>
                <a:latin typeface="Times New Roman" panose="02020603050405020304" pitchFamily="18" charset="0"/>
                <a:cs typeface="Times New Roman" panose="02020603050405020304" pitchFamily="18" charset="0"/>
              </a:rPr>
              <a:t>)</a:t>
            </a:r>
          </a:p>
          <a:p>
            <a:r>
              <a:rPr lang="en-US" dirty="0" smtClean="0">
                <a:solidFill>
                  <a:schemeClr val="accent1">
                    <a:lumMod val="50000"/>
                  </a:schemeClr>
                </a:solidFill>
                <a:latin typeface="Times New Roman" panose="02020603050405020304" pitchFamily="18" charset="0"/>
                <a:cs typeface="Times New Roman" panose="02020603050405020304" pitchFamily="18" charset="0"/>
              </a:rPr>
              <a:t>Graph expansion, Graph generation</a:t>
            </a:r>
          </a:p>
          <a:p>
            <a:r>
              <a:rPr lang="en-US" dirty="0" smtClean="0">
                <a:solidFill>
                  <a:schemeClr val="accent1">
                    <a:lumMod val="50000"/>
                  </a:schemeClr>
                </a:solidFill>
                <a:latin typeface="Times New Roman" panose="02020603050405020304" pitchFamily="18" charset="0"/>
                <a:cs typeface="Times New Roman" panose="02020603050405020304" pitchFamily="18" charset="0"/>
              </a:rPr>
              <a:t>Parent node, child node, leaf node</a:t>
            </a:r>
          </a:p>
          <a:p>
            <a:r>
              <a:rPr lang="en-US" dirty="0" smtClean="0">
                <a:solidFill>
                  <a:schemeClr val="accent1">
                    <a:lumMod val="50000"/>
                  </a:schemeClr>
                </a:solidFill>
                <a:latin typeface="Times New Roman" panose="02020603050405020304" pitchFamily="18" charset="0"/>
                <a:cs typeface="Times New Roman" panose="02020603050405020304" pitchFamily="18" charset="0"/>
              </a:rPr>
              <a:t>Frontier =  open list</a:t>
            </a:r>
          </a:p>
          <a:p>
            <a:r>
              <a:rPr lang="en-US" dirty="0" smtClean="0">
                <a:solidFill>
                  <a:schemeClr val="accent1">
                    <a:lumMod val="50000"/>
                  </a:schemeClr>
                </a:solidFill>
                <a:latin typeface="Times New Roman" panose="02020603050405020304" pitchFamily="18" charset="0"/>
                <a:cs typeface="Times New Roman" panose="02020603050405020304" pitchFamily="18" charset="0"/>
              </a:rPr>
              <a:t>Visited states, Loopy paths, Redundant paths</a:t>
            </a:r>
          </a:p>
          <a:p>
            <a:r>
              <a:rPr lang="en-US" dirty="0" smtClean="0">
                <a:solidFill>
                  <a:schemeClr val="accent1">
                    <a:lumMod val="50000"/>
                  </a:schemeClr>
                </a:solidFill>
                <a:latin typeface="Times New Roman" panose="02020603050405020304" pitchFamily="18" charset="0"/>
                <a:cs typeface="Times New Roman" panose="02020603050405020304" pitchFamily="18" charset="0"/>
              </a:rPr>
              <a:t>Explored set = Closed set</a:t>
            </a:r>
            <a:endParaRPr lang="tr-TR"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7CB12A60-855E-44F2-B081-E6F06953D354}" type="datetime1">
              <a:rPr lang="tr-TR" altLang="ja-JP" smtClean="0"/>
              <a:t>18.02.2016</a:t>
            </a:fld>
            <a:endParaRPr lang="en-US" altLang="ja-JP"/>
          </a:p>
        </p:txBody>
      </p:sp>
      <p:sp>
        <p:nvSpPr>
          <p:cNvPr id="5" name="Footer Placeholder 4"/>
          <p:cNvSpPr>
            <a:spLocks noGrp="1"/>
          </p:cNvSpPr>
          <p:nvPr>
            <p:ph type="ftr" sz="quarter" idx="11"/>
          </p:nvPr>
        </p:nvSpPr>
        <p:spPr/>
        <p:txBody>
          <a:bodyPr/>
          <a:lstStyle/>
          <a:p>
            <a:r>
              <a:rPr lang="en-US" altLang="ja-JP" smtClean="0"/>
              <a:t>AI, Solving problems by search</a:t>
            </a:r>
            <a:endParaRPr lang="ja-JP" altLang="en-US"/>
          </a:p>
        </p:txBody>
      </p:sp>
      <p:sp>
        <p:nvSpPr>
          <p:cNvPr id="6" name="Slide Number Placeholder 5"/>
          <p:cNvSpPr>
            <a:spLocks noGrp="1"/>
          </p:cNvSpPr>
          <p:nvPr>
            <p:ph type="sldNum" sz="quarter" idx="12"/>
          </p:nvPr>
        </p:nvSpPr>
        <p:spPr/>
        <p:txBody>
          <a:bodyPr/>
          <a:lstStyle/>
          <a:p>
            <a:fld id="{F0C8548C-B734-4C71-84E7-959ED06EFFAA}" type="slidenum">
              <a:rPr lang="ja-JP" altLang="en-US" smtClean="0"/>
              <a:pPr/>
              <a:t>22</a:t>
            </a:fld>
            <a:endParaRPr lang="en-US" altLang="ja-JP"/>
          </a:p>
        </p:txBody>
      </p:sp>
    </p:spTree>
    <p:extLst>
      <p:ext uri="{BB962C8B-B14F-4D97-AF65-F5344CB8AC3E}">
        <p14:creationId xmlns:p14="http://schemas.microsoft.com/office/powerpoint/2010/main" val="10894300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43000"/>
          </a:xfrm>
        </p:spPr>
        <p:txBody>
          <a:bodyPr>
            <a:normAutofit/>
          </a:bodyPr>
          <a:lstStyle/>
          <a:p>
            <a:pPr algn="r"/>
            <a:r>
              <a:rPr lang="fa-IR" sz="4000" dirty="0" smtClean="0">
                <a:cs typeface="B Nazanin" panose="00000400000000000000" pitchFamily="2" charset="-78"/>
              </a:rPr>
              <a:t>الگوریتم جستجوی درختی و گرافی</a:t>
            </a:r>
            <a:endParaRPr lang="tr-TR" sz="4000" dirty="0">
              <a:cs typeface="B Nazanin" panose="00000400000000000000" pitchFamily="2" charset="-78"/>
            </a:endParaRPr>
          </a:p>
        </p:txBody>
      </p:sp>
      <p:sp>
        <p:nvSpPr>
          <p:cNvPr id="3" name="Content Placeholder 2"/>
          <p:cNvSpPr>
            <a:spLocks noGrp="1"/>
          </p:cNvSpPr>
          <p:nvPr>
            <p:ph idx="1"/>
          </p:nvPr>
        </p:nvSpPr>
        <p:spPr/>
        <p:txBody>
          <a:bodyPr/>
          <a:lstStyle/>
          <a:p>
            <a:endParaRPr lang="tr-TR"/>
          </a:p>
        </p:txBody>
      </p:sp>
      <p:sp>
        <p:nvSpPr>
          <p:cNvPr id="4" name="Date Placeholder 3"/>
          <p:cNvSpPr>
            <a:spLocks noGrp="1"/>
          </p:cNvSpPr>
          <p:nvPr>
            <p:ph type="dt" sz="half" idx="10"/>
          </p:nvPr>
        </p:nvSpPr>
        <p:spPr/>
        <p:txBody>
          <a:bodyPr/>
          <a:lstStyle/>
          <a:p>
            <a:fld id="{2975F1BF-C43B-493E-AF9C-75EE702845B3}" type="datetime1">
              <a:rPr lang="tr-TR" altLang="ja-JP" smtClean="0"/>
              <a:t>18.02.2016</a:t>
            </a:fld>
            <a:endParaRPr lang="en-US" altLang="ja-JP"/>
          </a:p>
        </p:txBody>
      </p:sp>
      <p:sp>
        <p:nvSpPr>
          <p:cNvPr id="5" name="Footer Placeholder 4"/>
          <p:cNvSpPr>
            <a:spLocks noGrp="1"/>
          </p:cNvSpPr>
          <p:nvPr>
            <p:ph type="ftr" sz="quarter" idx="11"/>
          </p:nvPr>
        </p:nvSpPr>
        <p:spPr/>
        <p:txBody>
          <a:bodyPr/>
          <a:lstStyle/>
          <a:p>
            <a:r>
              <a:rPr lang="en-US" altLang="ja-JP" smtClean="0"/>
              <a:t>AI, Solving problems by search</a:t>
            </a:r>
            <a:endParaRPr lang="ja-JP" altLang="en-US"/>
          </a:p>
        </p:txBody>
      </p:sp>
      <p:sp>
        <p:nvSpPr>
          <p:cNvPr id="6" name="Slide Number Placeholder 5"/>
          <p:cNvSpPr>
            <a:spLocks noGrp="1"/>
          </p:cNvSpPr>
          <p:nvPr>
            <p:ph type="sldNum" sz="quarter" idx="12"/>
          </p:nvPr>
        </p:nvSpPr>
        <p:spPr/>
        <p:txBody>
          <a:bodyPr/>
          <a:lstStyle/>
          <a:p>
            <a:fld id="{F0C8548C-B734-4C71-84E7-959ED06EFFAA}" type="slidenum">
              <a:rPr lang="ja-JP" altLang="en-US" smtClean="0"/>
              <a:pPr/>
              <a:t>23</a:t>
            </a:fld>
            <a:endParaRPr lang="en-US" altLang="ja-JP"/>
          </a:p>
        </p:txBody>
      </p:sp>
      <p:pic>
        <p:nvPicPr>
          <p:cNvPr id="7" name="Picture 6"/>
          <p:cNvPicPr>
            <a:picLocks noChangeAspect="1"/>
          </p:cNvPicPr>
          <p:nvPr/>
        </p:nvPicPr>
        <p:blipFill>
          <a:blip r:embed="rId2"/>
          <a:stretch>
            <a:fillRect/>
          </a:stretch>
        </p:blipFill>
        <p:spPr>
          <a:xfrm>
            <a:off x="251520" y="1547664"/>
            <a:ext cx="8753418" cy="5210034"/>
          </a:xfrm>
          <a:prstGeom prst="rect">
            <a:avLst/>
          </a:prstGeom>
        </p:spPr>
      </p:pic>
    </p:spTree>
    <p:extLst>
      <p:ext uri="{BB962C8B-B14F-4D97-AF65-F5344CB8AC3E}">
        <p14:creationId xmlns:p14="http://schemas.microsoft.com/office/powerpoint/2010/main" val="38989971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2"/>
          <p:cNvSpPr>
            <a:spLocks noGrp="1"/>
          </p:cNvSpPr>
          <p:nvPr>
            <p:ph type="dt" sz="quarter" idx="10"/>
          </p:nvPr>
        </p:nvSpPr>
        <p:spPr/>
        <p:txBody>
          <a:bodyPr/>
          <a:lstStyle/>
          <a:p>
            <a:pPr algn="r" rtl="1">
              <a:defRPr/>
            </a:pPr>
            <a:fld id="{C4AE3060-76BE-4CC7-A0BB-FF7533FA141B}" type="datetime1">
              <a:rPr lang="tr-TR" altLang="en-US" smtClean="0"/>
              <a:t>18.02.2016</a:t>
            </a:fld>
            <a:endParaRPr lang="en-US" altLang="en-US"/>
          </a:p>
        </p:txBody>
      </p:sp>
      <p:sp>
        <p:nvSpPr>
          <p:cNvPr id="8" name="Footer Placeholder 3"/>
          <p:cNvSpPr>
            <a:spLocks noGrp="1"/>
          </p:cNvSpPr>
          <p:nvPr>
            <p:ph type="ftr"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en-US" altLang="en-US" smtClean="0">
                <a:latin typeface="Garamond" panose="02020404030301010803" pitchFamily="18" charset="0"/>
              </a:rPr>
              <a:t>AI, Solving problems by search</a:t>
            </a:r>
            <a:endParaRPr lang="en-US" altLang="en-US">
              <a:latin typeface="Garamond" panose="02020404030301010803" pitchFamily="18" charset="0"/>
            </a:endParaRPr>
          </a:p>
        </p:txBody>
      </p:sp>
      <p:sp>
        <p:nvSpPr>
          <p:cNvPr id="9"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1" eaLnBrk="1" hangingPunct="1"/>
            <a:fld id="{A7C46C17-7901-4FE8-8277-DE14BF6EE509}" type="slidenum">
              <a:rPr lang="ar-SA" altLang="en-US">
                <a:latin typeface="Garamond" panose="02020404030301010803" pitchFamily="18" charset="0"/>
              </a:rPr>
              <a:pPr algn="l" rtl="1" eaLnBrk="1" hangingPunct="1"/>
              <a:t>24</a:t>
            </a:fld>
            <a:endParaRPr lang="en-US" altLang="en-US">
              <a:latin typeface="Garamond" panose="02020404030301010803" pitchFamily="18" charset="0"/>
            </a:endParaRPr>
          </a:p>
        </p:txBody>
      </p:sp>
      <p:sp>
        <p:nvSpPr>
          <p:cNvPr id="132101"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fa-IR" altLang="tr-TR" sz="4400" b="1">
                <a:latin typeface="Times New Roman" panose="02020603050405020304" pitchFamily="18" charset="0"/>
                <a:cs typeface="Homa" pitchFamily="2" charset="-78"/>
              </a:rPr>
              <a:t>حل مسئله با جستجو</a:t>
            </a:r>
            <a:endParaRPr lang="en-US" altLang="tr-TR" sz="2400" b="1">
              <a:latin typeface="Times New Roman" panose="02020603050405020304" pitchFamily="18" charset="0"/>
              <a:cs typeface="Homa" pitchFamily="2" charset="-78"/>
            </a:endParaRPr>
          </a:p>
        </p:txBody>
      </p:sp>
      <p:sp>
        <p:nvSpPr>
          <p:cNvPr id="132102" name="Text Box 3"/>
          <p:cNvSpPr txBox="1">
            <a:spLocks noChangeArrowheads="1"/>
          </p:cNvSpPr>
          <p:nvPr/>
        </p:nvSpPr>
        <p:spPr bwMode="auto">
          <a:xfrm>
            <a:off x="2843808" y="1824038"/>
            <a:ext cx="44427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spcBef>
                <a:spcPct val="50000"/>
              </a:spcBef>
            </a:pPr>
            <a:r>
              <a:rPr lang="fa-IR" altLang="tr-TR" sz="3600" dirty="0">
                <a:solidFill>
                  <a:schemeClr val="accent1">
                    <a:lumMod val="50000"/>
                  </a:schemeClr>
                </a:solidFill>
                <a:cs typeface="Lotus" pitchFamily="2" charset="-78"/>
              </a:rPr>
              <a:t>مثال: معماي8</a:t>
            </a:r>
            <a:endParaRPr lang="en-US" altLang="tr-TR" sz="3600" dirty="0">
              <a:solidFill>
                <a:schemeClr val="accent1">
                  <a:lumMod val="50000"/>
                </a:schemeClr>
              </a:solidFill>
              <a:cs typeface="Lotus" pitchFamily="2" charset="-78"/>
            </a:endParaRPr>
          </a:p>
        </p:txBody>
      </p:sp>
      <p:pic>
        <p:nvPicPr>
          <p:cNvPr id="132103" name="Picture 4"/>
          <p:cNvPicPr>
            <a:picLocks noChangeAspect="1" noChangeArrowheads="1"/>
          </p:cNvPicPr>
          <p:nvPr/>
        </p:nvPicPr>
        <p:blipFill>
          <a:blip r:embed="rId2">
            <a:extLst>
              <a:ext uri="{28A0092B-C50C-407E-A947-70E740481C1C}">
                <a14:useLocalDpi xmlns:a14="http://schemas.microsoft.com/office/drawing/2010/main" val="0"/>
              </a:ext>
            </a:extLst>
          </a:blip>
          <a:srcRect r="50795"/>
          <a:stretch>
            <a:fillRect/>
          </a:stretch>
        </p:blipFill>
        <p:spPr bwMode="auto">
          <a:xfrm>
            <a:off x="971550" y="2205038"/>
            <a:ext cx="2157413"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4" name="Picture 5"/>
          <p:cNvPicPr>
            <a:picLocks noChangeArrowheads="1"/>
          </p:cNvPicPr>
          <p:nvPr/>
        </p:nvPicPr>
        <p:blipFill>
          <a:blip r:embed="rId2">
            <a:extLst>
              <a:ext uri="{28A0092B-C50C-407E-A947-70E740481C1C}">
                <a14:useLocalDpi xmlns:a14="http://schemas.microsoft.com/office/drawing/2010/main" val="0"/>
              </a:ext>
            </a:extLst>
          </a:blip>
          <a:srcRect l="54536"/>
          <a:stretch>
            <a:fillRect/>
          </a:stretch>
        </p:blipFill>
        <p:spPr bwMode="auto">
          <a:xfrm>
            <a:off x="900113" y="4437063"/>
            <a:ext cx="1970087"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5" name="Text Box 6"/>
          <p:cNvSpPr txBox="1">
            <a:spLocks noChangeArrowheads="1"/>
          </p:cNvSpPr>
          <p:nvPr/>
        </p:nvSpPr>
        <p:spPr bwMode="auto">
          <a:xfrm>
            <a:off x="3203575" y="2454275"/>
            <a:ext cx="5329238"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rtl="1">
              <a:spcBef>
                <a:spcPct val="50000"/>
              </a:spcBef>
            </a:pPr>
            <a:r>
              <a:rPr lang="fa-IR" altLang="tr-TR" sz="2400" dirty="0">
                <a:solidFill>
                  <a:srgbClr val="C00000"/>
                </a:solidFill>
                <a:cs typeface="B Nazanin" panose="00000400000000000000" pitchFamily="2" charset="-78"/>
              </a:rPr>
              <a:t>حالتها</a:t>
            </a:r>
            <a:r>
              <a:rPr lang="fa-IR" altLang="tr-TR" sz="2000" dirty="0">
                <a:solidFill>
                  <a:srgbClr val="C00000"/>
                </a:solidFill>
                <a:cs typeface="B Nazanin" panose="00000400000000000000" pitchFamily="2" charset="-78"/>
              </a:rPr>
              <a:t>:</a:t>
            </a:r>
            <a:r>
              <a:rPr lang="fa-IR" altLang="tr-TR" dirty="0">
                <a:solidFill>
                  <a:srgbClr val="C00000"/>
                </a:solidFill>
                <a:cs typeface="B Nazanin" panose="00000400000000000000" pitchFamily="2" charset="-78"/>
              </a:rPr>
              <a:t> </a:t>
            </a:r>
            <a:r>
              <a:rPr lang="fa-IR" altLang="tr-TR" sz="2000" dirty="0">
                <a:solidFill>
                  <a:schemeClr val="accent1">
                    <a:lumMod val="50000"/>
                  </a:schemeClr>
                </a:solidFill>
                <a:cs typeface="B Nazanin" panose="00000400000000000000" pitchFamily="2" charset="-78"/>
              </a:rPr>
              <a:t>مکان هر هشت خانه شماره دار و خانه خالي در يکي از 9 خانه</a:t>
            </a:r>
          </a:p>
          <a:p>
            <a:pPr algn="justLow" rtl="1">
              <a:spcBef>
                <a:spcPct val="50000"/>
              </a:spcBef>
            </a:pPr>
            <a:r>
              <a:rPr lang="fa-IR" altLang="tr-TR" sz="2400" dirty="0">
                <a:solidFill>
                  <a:srgbClr val="C00000"/>
                </a:solidFill>
                <a:cs typeface="B Nazanin" panose="00000400000000000000" pitchFamily="2" charset="-78"/>
              </a:rPr>
              <a:t>حالت اوليه: </a:t>
            </a:r>
            <a:r>
              <a:rPr lang="fa-IR" altLang="tr-TR" sz="2000" dirty="0">
                <a:solidFill>
                  <a:schemeClr val="accent1">
                    <a:lumMod val="50000"/>
                  </a:schemeClr>
                </a:solidFill>
                <a:cs typeface="B Nazanin" panose="00000400000000000000" pitchFamily="2" charset="-78"/>
              </a:rPr>
              <a:t>هر حالتي را ميتوان به عنوان حالت اوليه در نظر گرفت</a:t>
            </a:r>
          </a:p>
          <a:p>
            <a:pPr algn="justLow" rtl="1">
              <a:spcBef>
                <a:spcPct val="50000"/>
              </a:spcBef>
            </a:pPr>
            <a:r>
              <a:rPr lang="fa-IR" altLang="tr-TR" sz="2400" dirty="0">
                <a:solidFill>
                  <a:srgbClr val="C00000"/>
                </a:solidFill>
                <a:cs typeface="B Nazanin" panose="00000400000000000000" pitchFamily="2" charset="-78"/>
              </a:rPr>
              <a:t>تابع جانشين: </a:t>
            </a:r>
            <a:r>
              <a:rPr lang="fa-IR" altLang="tr-TR" sz="2000" dirty="0">
                <a:solidFill>
                  <a:schemeClr val="accent1">
                    <a:lumMod val="50000"/>
                  </a:schemeClr>
                </a:solidFill>
                <a:cs typeface="B Nazanin" panose="00000400000000000000" pitchFamily="2" charset="-78"/>
              </a:rPr>
              <a:t>حالتهاي معتبر از چهار عمل، انتقال خانه خالي به چپ، راست، بالا يا پايين</a:t>
            </a:r>
          </a:p>
          <a:p>
            <a:pPr algn="justLow" rtl="1">
              <a:spcBef>
                <a:spcPct val="50000"/>
              </a:spcBef>
            </a:pPr>
            <a:r>
              <a:rPr lang="fa-IR" altLang="tr-TR" sz="2400" dirty="0">
                <a:solidFill>
                  <a:srgbClr val="C00000"/>
                </a:solidFill>
                <a:cs typeface="B Nazanin" panose="00000400000000000000" pitchFamily="2" charset="-78"/>
              </a:rPr>
              <a:t>آزمون هدف: </a:t>
            </a:r>
            <a:r>
              <a:rPr lang="fa-IR" altLang="tr-TR" sz="2000" dirty="0">
                <a:solidFill>
                  <a:schemeClr val="accent1">
                    <a:lumMod val="50000"/>
                  </a:schemeClr>
                </a:solidFill>
                <a:cs typeface="B Nazanin" panose="00000400000000000000" pitchFamily="2" charset="-78"/>
              </a:rPr>
              <a:t>بررسي ميکند که حالتي که اعداد به ترتيب چيده شده اند(طبق شکل روبرو) رخ داده يا نه</a:t>
            </a:r>
          </a:p>
          <a:p>
            <a:pPr algn="justLow" rtl="1">
              <a:spcBef>
                <a:spcPct val="50000"/>
              </a:spcBef>
            </a:pPr>
            <a:r>
              <a:rPr lang="fa-IR" altLang="tr-TR" sz="2400" dirty="0">
                <a:solidFill>
                  <a:srgbClr val="C00000"/>
                </a:solidFill>
                <a:cs typeface="B Nazanin" panose="00000400000000000000" pitchFamily="2" charset="-78"/>
              </a:rPr>
              <a:t>هزينه مسير: </a:t>
            </a:r>
            <a:r>
              <a:rPr lang="fa-IR" altLang="tr-TR" sz="2000" dirty="0">
                <a:solidFill>
                  <a:schemeClr val="accent1">
                    <a:lumMod val="50000"/>
                  </a:schemeClr>
                </a:solidFill>
                <a:cs typeface="B Nazanin" panose="00000400000000000000" pitchFamily="2" charset="-78"/>
              </a:rPr>
              <a:t>برابر با تعداد </a:t>
            </a:r>
            <a:r>
              <a:rPr lang="fa-IR" altLang="tr-TR" sz="2000" dirty="0" smtClean="0">
                <a:solidFill>
                  <a:schemeClr val="accent1">
                    <a:lumMod val="50000"/>
                  </a:schemeClr>
                </a:solidFill>
                <a:cs typeface="B Nazanin" panose="00000400000000000000" pitchFamily="2" charset="-78"/>
              </a:rPr>
              <a:t>تعویض خانه ها </a:t>
            </a:r>
            <a:r>
              <a:rPr lang="fa-IR" altLang="tr-TR" sz="2000" dirty="0">
                <a:solidFill>
                  <a:schemeClr val="accent1">
                    <a:lumMod val="50000"/>
                  </a:schemeClr>
                </a:solidFill>
                <a:cs typeface="B Nazanin" panose="00000400000000000000" pitchFamily="2" charset="-78"/>
              </a:rPr>
              <a:t>در مسير</a:t>
            </a:r>
            <a:endParaRPr lang="en-US" altLang="tr-TR" sz="2000" dirty="0">
              <a:solidFill>
                <a:schemeClr val="accent1">
                  <a:lumMod val="50000"/>
                </a:schemeClr>
              </a:solidFill>
              <a:cs typeface="B Nazanin" panose="00000400000000000000" pitchFamily="2" charset="-78"/>
            </a:endParaRPr>
          </a:p>
        </p:txBody>
      </p:sp>
    </p:spTree>
    <p:extLst>
      <p:ext uri="{BB962C8B-B14F-4D97-AF65-F5344CB8AC3E}">
        <p14:creationId xmlns:p14="http://schemas.microsoft.com/office/powerpoint/2010/main" val="13227849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lgn="r" rtl="1">
              <a:defRPr/>
            </a:pPr>
            <a:fld id="{62988C28-0309-4AB3-A177-41F31AFE7E04}" type="datetime1">
              <a:rPr lang="tr-TR" altLang="en-US" smtClean="0"/>
              <a:t>18.02.2016</a:t>
            </a:fld>
            <a:endParaRPr lang="en-US" altLang="en-US"/>
          </a:p>
        </p:txBody>
      </p:sp>
      <p:sp>
        <p:nvSpPr>
          <p:cNvPr id="7" name="Footer Placeholder 4"/>
          <p:cNvSpPr>
            <a:spLocks noGrp="1"/>
          </p:cNvSpPr>
          <p:nvPr>
            <p:ph type="ftr"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en-US" altLang="en-US" smtClean="0">
                <a:latin typeface="Garamond" panose="02020404030301010803" pitchFamily="18" charset="0"/>
              </a:rPr>
              <a:t>AI, Solving problems by search</a:t>
            </a:r>
            <a:endParaRPr lang="en-US" altLang="en-US">
              <a:latin typeface="Garamond" panose="02020404030301010803" pitchFamily="18" charset="0"/>
            </a:endParaRPr>
          </a:p>
        </p:txBody>
      </p:sp>
      <p:sp>
        <p:nvSpPr>
          <p:cNvPr id="8"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1" eaLnBrk="1" hangingPunct="1"/>
            <a:fld id="{4435D76B-71C2-46FB-A1D3-8F3F76F2AEE8}" type="slidenum">
              <a:rPr lang="ar-SA" altLang="en-US">
                <a:latin typeface="Garamond" panose="02020404030301010803" pitchFamily="18" charset="0"/>
              </a:rPr>
              <a:pPr algn="l" rtl="1" eaLnBrk="1" hangingPunct="1"/>
              <a:t>25</a:t>
            </a:fld>
            <a:endParaRPr lang="en-US" altLang="en-US">
              <a:latin typeface="Garamond" panose="02020404030301010803" pitchFamily="18" charset="0"/>
            </a:endParaRPr>
          </a:p>
        </p:txBody>
      </p:sp>
      <p:sp>
        <p:nvSpPr>
          <p:cNvPr id="134149"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fa-IR" altLang="tr-TR" sz="4400" b="1">
                <a:latin typeface="Times New Roman" panose="02020603050405020304" pitchFamily="18" charset="0"/>
                <a:cs typeface="Homa" pitchFamily="2" charset="-78"/>
              </a:rPr>
              <a:t>حل مسئله با جستجو</a:t>
            </a:r>
            <a:endParaRPr lang="en-US" altLang="tr-TR" sz="2400" b="1">
              <a:latin typeface="Times New Roman" panose="02020603050405020304" pitchFamily="18" charset="0"/>
              <a:cs typeface="Homa" pitchFamily="2" charset="-78"/>
            </a:endParaRPr>
          </a:p>
        </p:txBody>
      </p:sp>
      <p:sp>
        <p:nvSpPr>
          <p:cNvPr id="134150" name="Text Box 3"/>
          <p:cNvSpPr txBox="1">
            <a:spLocks noChangeArrowheads="1"/>
          </p:cNvSpPr>
          <p:nvPr/>
        </p:nvSpPr>
        <p:spPr bwMode="auto">
          <a:xfrm>
            <a:off x="1550009" y="1805904"/>
            <a:ext cx="5905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spcBef>
                <a:spcPct val="50000"/>
              </a:spcBef>
              <a:buClr>
                <a:srgbClr val="00D600"/>
              </a:buClr>
            </a:pPr>
            <a:r>
              <a:rPr lang="fa-IR" altLang="tr-TR" sz="3600" dirty="0">
                <a:solidFill>
                  <a:schemeClr val="accent1">
                    <a:lumMod val="50000"/>
                  </a:schemeClr>
                </a:solidFill>
                <a:cs typeface="B Nazanin" panose="00000400000000000000" pitchFamily="2" charset="-78"/>
              </a:rPr>
              <a:t>مثال: مسئله 8 وزير</a:t>
            </a:r>
            <a:endParaRPr lang="en-US" altLang="tr-TR" sz="3600" dirty="0">
              <a:solidFill>
                <a:schemeClr val="accent1">
                  <a:lumMod val="50000"/>
                </a:schemeClr>
              </a:solidFill>
              <a:cs typeface="B Nazanin" panose="00000400000000000000" pitchFamily="2" charset="-78"/>
            </a:endParaRPr>
          </a:p>
        </p:txBody>
      </p:sp>
      <p:pic>
        <p:nvPicPr>
          <p:cNvPr id="13415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2703513"/>
            <a:ext cx="3529013"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52" name="Text Box 5"/>
          <p:cNvSpPr txBox="1">
            <a:spLocks noChangeArrowheads="1"/>
          </p:cNvSpPr>
          <p:nvPr/>
        </p:nvSpPr>
        <p:spPr bwMode="auto">
          <a:xfrm>
            <a:off x="4140200" y="2348880"/>
            <a:ext cx="4535488" cy="387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88900" indent="-457200" algn="justLow" rtl="1">
              <a:spcBef>
                <a:spcPct val="50000"/>
              </a:spcBef>
              <a:buClr>
                <a:srgbClr val="00D600"/>
              </a:buClr>
              <a:buFont typeface="Wingdings" panose="05000000000000000000" pitchFamily="2" charset="2"/>
              <a:buChar char="Ã"/>
            </a:pPr>
            <a:r>
              <a:rPr lang="fa-IR" altLang="tr-TR" sz="2800" dirty="0" smtClean="0">
                <a:solidFill>
                  <a:schemeClr val="accent1">
                    <a:lumMod val="50000"/>
                  </a:schemeClr>
                </a:solidFill>
                <a:cs typeface="B Nazanin" panose="00000400000000000000" pitchFamily="2" charset="-78"/>
              </a:rPr>
              <a:t>فرمول بندي افزايشي</a:t>
            </a:r>
            <a:endParaRPr lang="fa-IR" altLang="tr-TR" sz="2800" dirty="0">
              <a:solidFill>
                <a:schemeClr val="accent1">
                  <a:lumMod val="50000"/>
                </a:schemeClr>
              </a:solidFill>
              <a:cs typeface="B Nazanin" panose="00000400000000000000" pitchFamily="2" charset="-78"/>
            </a:endParaRPr>
          </a:p>
          <a:p>
            <a:pPr algn="justLow" rtl="1">
              <a:spcBef>
                <a:spcPct val="30000"/>
              </a:spcBef>
            </a:pPr>
            <a:r>
              <a:rPr lang="fa-IR" altLang="tr-TR" sz="2800" dirty="0" smtClean="0">
                <a:solidFill>
                  <a:srgbClr val="C00000"/>
                </a:solidFill>
                <a:cs typeface="B Nazanin" panose="00000400000000000000" pitchFamily="2" charset="-78"/>
              </a:rPr>
              <a:t>حالتها</a:t>
            </a:r>
            <a:r>
              <a:rPr lang="fa-IR" altLang="tr-TR" sz="2800" dirty="0">
                <a:solidFill>
                  <a:srgbClr val="C00000"/>
                </a:solidFill>
                <a:cs typeface="B Nazanin" panose="00000400000000000000" pitchFamily="2" charset="-78"/>
              </a:rPr>
              <a:t>:</a:t>
            </a:r>
            <a:r>
              <a:rPr lang="fa-IR" altLang="tr-TR" sz="2400" dirty="0">
                <a:solidFill>
                  <a:srgbClr val="C00000"/>
                </a:solidFill>
                <a:cs typeface="B Nazanin" panose="00000400000000000000" pitchFamily="2" charset="-78"/>
              </a:rPr>
              <a:t> </a:t>
            </a:r>
            <a:r>
              <a:rPr lang="fa-IR" altLang="tr-TR" sz="2400" dirty="0">
                <a:solidFill>
                  <a:schemeClr val="accent1">
                    <a:lumMod val="50000"/>
                  </a:schemeClr>
                </a:solidFill>
                <a:cs typeface="B Nazanin" panose="00000400000000000000" pitchFamily="2" charset="-78"/>
              </a:rPr>
              <a:t>هر ترتيبي از 0 تا 8 وزير در صفحه، يک حالت است</a:t>
            </a:r>
          </a:p>
          <a:p>
            <a:pPr algn="justLow" rtl="1">
              <a:spcBef>
                <a:spcPct val="30000"/>
              </a:spcBef>
            </a:pPr>
            <a:r>
              <a:rPr lang="fa-IR" altLang="tr-TR" sz="2800" dirty="0">
                <a:solidFill>
                  <a:srgbClr val="C00000"/>
                </a:solidFill>
                <a:cs typeface="B Nazanin" panose="00000400000000000000" pitchFamily="2" charset="-78"/>
              </a:rPr>
              <a:t>حالت اوليه: </a:t>
            </a:r>
            <a:r>
              <a:rPr lang="fa-IR" altLang="tr-TR" sz="2400" dirty="0">
                <a:solidFill>
                  <a:schemeClr val="accent1">
                    <a:lumMod val="50000"/>
                  </a:schemeClr>
                </a:solidFill>
                <a:cs typeface="B Nazanin" panose="00000400000000000000" pitchFamily="2" charset="-78"/>
              </a:rPr>
              <a:t>هيچ وزيري در صفحه نيست</a:t>
            </a:r>
          </a:p>
          <a:p>
            <a:pPr algn="justLow" rtl="1">
              <a:spcBef>
                <a:spcPct val="30000"/>
              </a:spcBef>
            </a:pPr>
            <a:r>
              <a:rPr lang="fa-IR" altLang="tr-TR" sz="2800" dirty="0">
                <a:solidFill>
                  <a:srgbClr val="C00000"/>
                </a:solidFill>
                <a:cs typeface="B Nazanin" panose="00000400000000000000" pitchFamily="2" charset="-78"/>
              </a:rPr>
              <a:t>تابع جانشين</a:t>
            </a:r>
            <a:r>
              <a:rPr lang="fa-IR" altLang="tr-TR" sz="2800" dirty="0">
                <a:solidFill>
                  <a:schemeClr val="accent1">
                    <a:lumMod val="50000"/>
                  </a:schemeClr>
                </a:solidFill>
                <a:cs typeface="B Nazanin" panose="00000400000000000000" pitchFamily="2" charset="-78"/>
              </a:rPr>
              <a:t>:</a:t>
            </a:r>
            <a:r>
              <a:rPr lang="fa-IR" altLang="tr-TR" sz="2400" dirty="0">
                <a:solidFill>
                  <a:schemeClr val="accent1">
                    <a:lumMod val="50000"/>
                  </a:schemeClr>
                </a:solidFill>
                <a:cs typeface="B Nazanin" panose="00000400000000000000" pitchFamily="2" charset="-78"/>
              </a:rPr>
              <a:t> وزيري را به خانه خالي اضافه ميکند</a:t>
            </a:r>
          </a:p>
          <a:p>
            <a:pPr algn="justLow" rtl="1">
              <a:spcBef>
                <a:spcPct val="30000"/>
              </a:spcBef>
            </a:pPr>
            <a:r>
              <a:rPr lang="fa-IR" altLang="tr-TR" sz="2800" dirty="0">
                <a:solidFill>
                  <a:srgbClr val="C00000"/>
                </a:solidFill>
                <a:cs typeface="B Nazanin" panose="00000400000000000000" pitchFamily="2" charset="-78"/>
              </a:rPr>
              <a:t>آزمون هدف</a:t>
            </a:r>
            <a:r>
              <a:rPr lang="fa-IR" altLang="tr-TR" sz="2800" dirty="0">
                <a:solidFill>
                  <a:schemeClr val="accent1">
                    <a:lumMod val="50000"/>
                  </a:schemeClr>
                </a:solidFill>
                <a:cs typeface="B Nazanin" panose="00000400000000000000" pitchFamily="2" charset="-78"/>
              </a:rPr>
              <a:t>:</a:t>
            </a:r>
            <a:r>
              <a:rPr lang="fa-IR" altLang="tr-TR" sz="2400" dirty="0">
                <a:solidFill>
                  <a:schemeClr val="accent1">
                    <a:lumMod val="50000"/>
                  </a:schemeClr>
                </a:solidFill>
                <a:cs typeface="B Nazanin" panose="00000400000000000000" pitchFamily="2" charset="-78"/>
              </a:rPr>
              <a:t> </a:t>
            </a:r>
            <a:r>
              <a:rPr lang="fa-IR" altLang="tr-TR" sz="2400" dirty="0" smtClean="0">
                <a:solidFill>
                  <a:schemeClr val="accent1">
                    <a:lumMod val="50000"/>
                  </a:schemeClr>
                </a:solidFill>
                <a:cs typeface="B Nazanin" panose="00000400000000000000" pitchFamily="2" charset="-78"/>
              </a:rPr>
              <a:t>8</a:t>
            </a:r>
            <a:r>
              <a:rPr lang="en-US" altLang="tr-TR" sz="2400" dirty="0" smtClean="0">
                <a:solidFill>
                  <a:schemeClr val="accent1">
                    <a:lumMod val="50000"/>
                  </a:schemeClr>
                </a:solidFill>
                <a:cs typeface="B Nazanin" panose="00000400000000000000" pitchFamily="2" charset="-78"/>
              </a:rPr>
              <a:t> </a:t>
            </a:r>
            <a:r>
              <a:rPr lang="fa-IR" altLang="tr-TR" sz="2400" dirty="0" smtClean="0">
                <a:solidFill>
                  <a:schemeClr val="accent1">
                    <a:lumMod val="50000"/>
                  </a:schemeClr>
                </a:solidFill>
                <a:cs typeface="B Nazanin" panose="00000400000000000000" pitchFamily="2" charset="-78"/>
              </a:rPr>
              <a:t>وزير </a:t>
            </a:r>
            <a:r>
              <a:rPr lang="fa-IR" altLang="tr-TR" sz="2400" dirty="0">
                <a:solidFill>
                  <a:schemeClr val="accent1">
                    <a:lumMod val="50000"/>
                  </a:schemeClr>
                </a:solidFill>
                <a:cs typeface="B Nazanin" panose="00000400000000000000" pitchFamily="2" charset="-78"/>
              </a:rPr>
              <a:t>در صفحه وجود دارند و هيچ کدام به </a:t>
            </a:r>
            <a:r>
              <a:rPr lang="fa-IR" altLang="tr-TR" sz="2400" dirty="0" smtClean="0">
                <a:solidFill>
                  <a:schemeClr val="accent1">
                    <a:lumMod val="50000"/>
                  </a:schemeClr>
                </a:solidFill>
                <a:cs typeface="B Nazanin" panose="00000400000000000000" pitchFamily="2" charset="-78"/>
              </a:rPr>
              <a:t>دیگری </a:t>
            </a:r>
            <a:r>
              <a:rPr lang="fa-IR" altLang="tr-TR" sz="2400" dirty="0">
                <a:solidFill>
                  <a:schemeClr val="accent1">
                    <a:lumMod val="50000"/>
                  </a:schemeClr>
                </a:solidFill>
                <a:cs typeface="B Nazanin" panose="00000400000000000000" pitchFamily="2" charset="-78"/>
              </a:rPr>
              <a:t>گارد </a:t>
            </a:r>
            <a:r>
              <a:rPr lang="fa-IR" altLang="tr-TR" sz="2400" dirty="0" smtClean="0">
                <a:solidFill>
                  <a:schemeClr val="accent1">
                    <a:lumMod val="50000"/>
                  </a:schemeClr>
                </a:solidFill>
                <a:cs typeface="B Nazanin" panose="00000400000000000000" pitchFamily="2" charset="-78"/>
              </a:rPr>
              <a:t>نميگيرد</a:t>
            </a:r>
            <a:endParaRPr lang="en-US" altLang="tr-TR" sz="2800" dirty="0">
              <a:solidFill>
                <a:schemeClr val="accent1">
                  <a:lumMod val="50000"/>
                </a:schemeClr>
              </a:solidFill>
              <a:cs typeface="B Nazanin" panose="00000400000000000000" pitchFamily="2" charset="-78"/>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0109" y="9094"/>
            <a:ext cx="1103891" cy="1539638"/>
          </a:xfrm>
          <a:prstGeom prst="rect">
            <a:avLst/>
          </a:prstGeom>
        </p:spPr>
      </p:pic>
    </p:spTree>
    <p:extLst>
      <p:ext uri="{BB962C8B-B14F-4D97-AF65-F5344CB8AC3E}">
        <p14:creationId xmlns:p14="http://schemas.microsoft.com/office/powerpoint/2010/main" val="29167359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lgn="r" rtl="1">
              <a:defRPr/>
            </a:pPr>
            <a:fld id="{CF020D68-2FE0-4E27-ABC1-CD6407243679}" type="datetime1">
              <a:rPr lang="tr-TR" altLang="en-US" smtClean="0"/>
              <a:t>18.02.2016</a:t>
            </a:fld>
            <a:endParaRPr lang="en-US" altLang="en-US"/>
          </a:p>
        </p:txBody>
      </p:sp>
      <p:sp>
        <p:nvSpPr>
          <p:cNvPr id="7" name="Footer Placeholder 4"/>
          <p:cNvSpPr>
            <a:spLocks noGrp="1"/>
          </p:cNvSpPr>
          <p:nvPr>
            <p:ph type="ftr"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en-US" altLang="en-US" smtClean="0">
                <a:latin typeface="Garamond" panose="02020404030301010803" pitchFamily="18" charset="0"/>
              </a:rPr>
              <a:t>AI, Solving problems by search</a:t>
            </a:r>
            <a:endParaRPr lang="en-US" altLang="en-US">
              <a:latin typeface="Garamond" panose="02020404030301010803" pitchFamily="18" charset="0"/>
            </a:endParaRPr>
          </a:p>
        </p:txBody>
      </p:sp>
      <p:sp>
        <p:nvSpPr>
          <p:cNvPr id="8"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1" eaLnBrk="1" hangingPunct="1"/>
            <a:fld id="{F42FABB6-CF8D-43A4-A389-E2F726B36FB2}" type="slidenum">
              <a:rPr lang="ar-SA" altLang="en-US">
                <a:latin typeface="Garamond" panose="02020404030301010803" pitchFamily="18" charset="0"/>
              </a:rPr>
              <a:pPr algn="l" rtl="1" eaLnBrk="1" hangingPunct="1"/>
              <a:t>26</a:t>
            </a:fld>
            <a:endParaRPr lang="en-US" altLang="en-US">
              <a:latin typeface="Garamond" panose="02020404030301010803" pitchFamily="18" charset="0"/>
            </a:endParaRPr>
          </a:p>
        </p:txBody>
      </p:sp>
      <p:sp>
        <p:nvSpPr>
          <p:cNvPr id="136197"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fa-IR" altLang="tr-TR" sz="4400" b="1">
                <a:latin typeface="Times New Roman" panose="02020603050405020304" pitchFamily="18" charset="0"/>
                <a:cs typeface="Homa" pitchFamily="2" charset="-78"/>
              </a:rPr>
              <a:t>حل مسئله با جستجو</a:t>
            </a:r>
            <a:endParaRPr lang="en-US" altLang="tr-TR" sz="2400" b="1">
              <a:latin typeface="Times New Roman" panose="02020603050405020304" pitchFamily="18" charset="0"/>
              <a:cs typeface="Homa" pitchFamily="2" charset="-78"/>
            </a:endParaRPr>
          </a:p>
        </p:txBody>
      </p:sp>
      <p:sp>
        <p:nvSpPr>
          <p:cNvPr id="136198" name="Text Box 3"/>
          <p:cNvSpPr txBox="1">
            <a:spLocks noChangeArrowheads="1"/>
          </p:cNvSpPr>
          <p:nvPr/>
        </p:nvSpPr>
        <p:spPr bwMode="auto">
          <a:xfrm>
            <a:off x="1619672" y="1772816"/>
            <a:ext cx="5905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spcBef>
                <a:spcPct val="50000"/>
              </a:spcBef>
            </a:pPr>
            <a:r>
              <a:rPr lang="fa-IR" altLang="tr-TR" sz="3600" dirty="0">
                <a:solidFill>
                  <a:schemeClr val="accent1">
                    <a:lumMod val="50000"/>
                  </a:schemeClr>
                </a:solidFill>
                <a:cs typeface="B Nazanin" panose="00000400000000000000" pitchFamily="2" charset="-78"/>
              </a:rPr>
              <a:t>مثال: مسئله 8 وزير</a:t>
            </a:r>
            <a:endParaRPr lang="en-US" altLang="tr-TR" sz="3600" dirty="0">
              <a:solidFill>
                <a:schemeClr val="accent1">
                  <a:lumMod val="50000"/>
                </a:schemeClr>
              </a:solidFill>
              <a:cs typeface="B Nazanin" panose="00000400000000000000" pitchFamily="2" charset="-78"/>
            </a:endParaRPr>
          </a:p>
        </p:txBody>
      </p:sp>
      <p:pic>
        <p:nvPicPr>
          <p:cNvPr id="13619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2703513"/>
            <a:ext cx="3529013"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200" name="Text Box 5"/>
          <p:cNvSpPr txBox="1">
            <a:spLocks noChangeArrowheads="1"/>
          </p:cNvSpPr>
          <p:nvPr/>
        </p:nvSpPr>
        <p:spPr bwMode="auto">
          <a:xfrm>
            <a:off x="4212976" y="2297074"/>
            <a:ext cx="4535488" cy="3994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88900" indent="-342900" algn="justLow" rtl="1">
              <a:spcBef>
                <a:spcPct val="50000"/>
              </a:spcBef>
              <a:buClr>
                <a:srgbClr val="00D600"/>
              </a:buClr>
              <a:buFont typeface="Wingdings" panose="05000000000000000000" pitchFamily="2" charset="2"/>
              <a:buChar char="Ã"/>
            </a:pPr>
            <a:r>
              <a:rPr lang="fa-IR" altLang="tr-TR" sz="2800" dirty="0">
                <a:solidFill>
                  <a:schemeClr val="accent1">
                    <a:lumMod val="50000"/>
                  </a:schemeClr>
                </a:solidFill>
                <a:cs typeface="B Nazanin" panose="00000400000000000000" pitchFamily="2" charset="-78"/>
              </a:rPr>
              <a:t>فرمول بندي حالت کامل</a:t>
            </a:r>
          </a:p>
          <a:p>
            <a:pPr algn="justLow" rtl="1">
              <a:spcBef>
                <a:spcPct val="30000"/>
              </a:spcBef>
            </a:pPr>
            <a:r>
              <a:rPr lang="fa-IR" altLang="tr-TR" sz="2800" dirty="0">
                <a:solidFill>
                  <a:srgbClr val="C00000"/>
                </a:solidFill>
                <a:cs typeface="B Nazanin" panose="00000400000000000000" pitchFamily="2" charset="-78"/>
              </a:rPr>
              <a:t>حالتها</a:t>
            </a:r>
            <a:r>
              <a:rPr lang="fa-IR" altLang="tr-TR" sz="2000" dirty="0">
                <a:solidFill>
                  <a:srgbClr val="C00000"/>
                </a:solidFill>
                <a:cs typeface="B Nazanin" panose="00000400000000000000" pitchFamily="2" charset="-78"/>
              </a:rPr>
              <a:t>: </a:t>
            </a:r>
            <a:r>
              <a:rPr lang="fa-IR" altLang="tr-TR" sz="2000" dirty="0">
                <a:solidFill>
                  <a:schemeClr val="accent1">
                    <a:lumMod val="50000"/>
                  </a:schemeClr>
                </a:solidFill>
                <a:cs typeface="B Nazanin" panose="00000400000000000000" pitchFamily="2" charset="-78"/>
              </a:rPr>
              <a:t>چيدمان </a:t>
            </a:r>
            <a:r>
              <a:rPr lang="en-US" altLang="tr-TR" sz="2000" dirty="0">
                <a:solidFill>
                  <a:schemeClr val="accent1">
                    <a:lumMod val="50000"/>
                  </a:schemeClr>
                </a:solidFill>
                <a:cs typeface="B Nazanin" panose="00000400000000000000" pitchFamily="2" charset="-78"/>
              </a:rPr>
              <a:t>n</a:t>
            </a:r>
            <a:r>
              <a:rPr lang="fa-IR" altLang="tr-TR" sz="2000" dirty="0">
                <a:solidFill>
                  <a:schemeClr val="accent1">
                    <a:lumMod val="50000"/>
                  </a:schemeClr>
                </a:solidFill>
                <a:cs typeface="B Nazanin" panose="00000400000000000000" pitchFamily="2" charset="-78"/>
              </a:rPr>
              <a:t> وزير </a:t>
            </a:r>
            <a:r>
              <a:rPr lang="en-US" altLang="tr-TR" dirty="0">
                <a:solidFill>
                  <a:schemeClr val="accent1">
                    <a:lumMod val="50000"/>
                  </a:schemeClr>
                </a:solidFill>
                <a:cs typeface="B Nazanin" panose="00000400000000000000" pitchFamily="2" charset="-78"/>
              </a:rPr>
              <a:t>(0≤ n≤ 8)</a:t>
            </a:r>
            <a:r>
              <a:rPr lang="en-US" altLang="tr-TR" sz="2000" dirty="0">
                <a:solidFill>
                  <a:schemeClr val="accent1">
                    <a:lumMod val="50000"/>
                  </a:schemeClr>
                </a:solidFill>
                <a:cs typeface="B Nazanin" panose="00000400000000000000" pitchFamily="2" charset="-78"/>
              </a:rPr>
              <a:t> </a:t>
            </a:r>
            <a:r>
              <a:rPr lang="fa-IR" altLang="tr-TR" sz="2000" dirty="0">
                <a:solidFill>
                  <a:schemeClr val="accent1">
                    <a:lumMod val="50000"/>
                  </a:schemeClr>
                </a:solidFill>
                <a:cs typeface="B Nazanin" panose="00000400000000000000" pitchFamily="2" charset="-78"/>
              </a:rPr>
              <a:t>، بطوريکه در هر ستون از </a:t>
            </a:r>
            <a:r>
              <a:rPr lang="en-US" altLang="tr-TR" sz="2000" dirty="0">
                <a:solidFill>
                  <a:schemeClr val="accent1">
                    <a:lumMod val="50000"/>
                  </a:schemeClr>
                </a:solidFill>
                <a:cs typeface="B Nazanin" panose="00000400000000000000" pitchFamily="2" charset="-78"/>
              </a:rPr>
              <a:t>n</a:t>
            </a:r>
            <a:r>
              <a:rPr lang="fa-IR" altLang="tr-TR" sz="2000" dirty="0">
                <a:solidFill>
                  <a:schemeClr val="accent1">
                    <a:lumMod val="50000"/>
                  </a:schemeClr>
                </a:solidFill>
                <a:cs typeface="B Nazanin" panose="00000400000000000000" pitchFamily="2" charset="-78"/>
              </a:rPr>
              <a:t> </a:t>
            </a:r>
            <a:r>
              <a:rPr lang="fa-IR" altLang="tr-TR" sz="2000" dirty="0" smtClean="0">
                <a:solidFill>
                  <a:schemeClr val="accent1">
                    <a:lumMod val="50000"/>
                  </a:schemeClr>
                </a:solidFill>
                <a:cs typeface="B Nazanin" panose="00000400000000000000" pitchFamily="2" charset="-78"/>
              </a:rPr>
              <a:t>ستون سمت چپ، </a:t>
            </a:r>
            <a:r>
              <a:rPr lang="fa-IR" altLang="tr-TR" sz="2000" dirty="0">
                <a:solidFill>
                  <a:schemeClr val="accent1">
                    <a:lumMod val="50000"/>
                  </a:schemeClr>
                </a:solidFill>
                <a:cs typeface="B Nazanin" panose="00000400000000000000" pitchFamily="2" charset="-78"/>
              </a:rPr>
              <a:t>يک وزير قرار </a:t>
            </a:r>
            <a:r>
              <a:rPr lang="fa-IR" altLang="tr-TR" sz="2000" dirty="0" smtClean="0">
                <a:solidFill>
                  <a:schemeClr val="accent1">
                    <a:lumMod val="50000"/>
                  </a:schemeClr>
                </a:solidFill>
                <a:cs typeface="B Nazanin" panose="00000400000000000000" pitchFamily="2" charset="-78"/>
              </a:rPr>
              <a:t>گيرد</a:t>
            </a:r>
            <a:r>
              <a:rPr lang="en-US" altLang="tr-TR" sz="2000" dirty="0" smtClean="0">
                <a:solidFill>
                  <a:schemeClr val="accent1">
                    <a:lumMod val="50000"/>
                  </a:schemeClr>
                </a:solidFill>
                <a:cs typeface="B Nazanin" panose="00000400000000000000" pitchFamily="2" charset="-78"/>
              </a:rPr>
              <a:t>.</a:t>
            </a:r>
            <a:endParaRPr lang="fa-IR" altLang="tr-TR" sz="2000" dirty="0">
              <a:solidFill>
                <a:schemeClr val="accent1">
                  <a:lumMod val="50000"/>
                </a:schemeClr>
              </a:solidFill>
              <a:cs typeface="B Nazanin" panose="00000400000000000000" pitchFamily="2" charset="-78"/>
            </a:endParaRPr>
          </a:p>
          <a:p>
            <a:pPr algn="justLow" rtl="1">
              <a:spcBef>
                <a:spcPct val="30000"/>
              </a:spcBef>
            </a:pPr>
            <a:r>
              <a:rPr lang="fa-IR" altLang="tr-TR" sz="2800" dirty="0">
                <a:solidFill>
                  <a:srgbClr val="C00000"/>
                </a:solidFill>
                <a:cs typeface="B Nazanin" panose="00000400000000000000" pitchFamily="2" charset="-78"/>
              </a:rPr>
              <a:t>حالت اوليه: </a:t>
            </a:r>
            <a:r>
              <a:rPr lang="fa-IR" altLang="tr-TR" sz="2000" dirty="0">
                <a:solidFill>
                  <a:schemeClr val="accent1">
                    <a:lumMod val="50000"/>
                  </a:schemeClr>
                </a:solidFill>
                <a:cs typeface="B Nazanin" panose="00000400000000000000" pitchFamily="2" charset="-78"/>
              </a:rPr>
              <a:t>با 8 وزير در صفحه شروع ميشود</a:t>
            </a:r>
          </a:p>
          <a:p>
            <a:pPr algn="justLow" rtl="1">
              <a:spcBef>
                <a:spcPct val="30000"/>
              </a:spcBef>
            </a:pPr>
            <a:r>
              <a:rPr lang="fa-IR" altLang="tr-TR" sz="2800" dirty="0">
                <a:solidFill>
                  <a:srgbClr val="C00000"/>
                </a:solidFill>
                <a:cs typeface="B Nazanin" panose="00000400000000000000" pitchFamily="2" charset="-78"/>
              </a:rPr>
              <a:t>تابع جانشين: </a:t>
            </a:r>
            <a:r>
              <a:rPr lang="fa-IR" altLang="tr-TR" sz="2000" dirty="0">
                <a:solidFill>
                  <a:schemeClr val="accent1">
                    <a:lumMod val="50000"/>
                  </a:schemeClr>
                </a:solidFill>
                <a:cs typeface="B Nazanin" panose="00000400000000000000" pitchFamily="2" charset="-78"/>
              </a:rPr>
              <a:t>وزيري را در سمت چپ ترين ستون خالي </a:t>
            </a:r>
            <a:r>
              <a:rPr lang="fa-IR" altLang="tr-TR" sz="2000" dirty="0" smtClean="0">
                <a:solidFill>
                  <a:schemeClr val="accent1">
                    <a:lumMod val="50000"/>
                  </a:schemeClr>
                </a:solidFill>
                <a:cs typeface="B Nazanin" panose="00000400000000000000" pitchFamily="2" charset="-78"/>
              </a:rPr>
              <a:t>جابجا می کند، </a:t>
            </a:r>
            <a:r>
              <a:rPr lang="fa-IR" altLang="tr-TR" sz="2000" dirty="0">
                <a:solidFill>
                  <a:schemeClr val="accent1">
                    <a:lumMod val="50000"/>
                  </a:schemeClr>
                </a:solidFill>
                <a:cs typeface="B Nazanin" panose="00000400000000000000" pitchFamily="2" charset="-78"/>
              </a:rPr>
              <a:t>بطوري که هيچ وزيري آن را گارد ندهد</a:t>
            </a:r>
          </a:p>
          <a:p>
            <a:pPr algn="justLow" rtl="1">
              <a:spcBef>
                <a:spcPct val="30000"/>
              </a:spcBef>
            </a:pPr>
            <a:r>
              <a:rPr lang="fa-IR" altLang="tr-TR" sz="2800" dirty="0">
                <a:solidFill>
                  <a:srgbClr val="C00000"/>
                </a:solidFill>
                <a:cs typeface="B Nazanin" panose="00000400000000000000" pitchFamily="2" charset="-78"/>
              </a:rPr>
              <a:t>آزمون هدف: </a:t>
            </a:r>
            <a:r>
              <a:rPr lang="fa-IR" altLang="tr-TR" sz="2000" dirty="0" smtClean="0">
                <a:solidFill>
                  <a:schemeClr val="accent1">
                    <a:lumMod val="50000"/>
                  </a:schemeClr>
                </a:solidFill>
                <a:cs typeface="B Nazanin" panose="00000400000000000000" pitchFamily="2" charset="-78"/>
              </a:rPr>
              <a:t>8</a:t>
            </a:r>
            <a:r>
              <a:rPr lang="en-US" altLang="tr-TR" sz="2000" dirty="0" smtClean="0">
                <a:solidFill>
                  <a:schemeClr val="accent1">
                    <a:lumMod val="50000"/>
                  </a:schemeClr>
                </a:solidFill>
                <a:cs typeface="B Nazanin" panose="00000400000000000000" pitchFamily="2" charset="-78"/>
              </a:rPr>
              <a:t> </a:t>
            </a:r>
            <a:r>
              <a:rPr lang="fa-IR" altLang="tr-TR" sz="2000" dirty="0" smtClean="0">
                <a:solidFill>
                  <a:schemeClr val="accent1">
                    <a:lumMod val="50000"/>
                  </a:schemeClr>
                </a:solidFill>
                <a:cs typeface="B Nazanin" panose="00000400000000000000" pitchFamily="2" charset="-78"/>
              </a:rPr>
              <a:t>وزير </a:t>
            </a:r>
            <a:r>
              <a:rPr lang="fa-IR" altLang="tr-TR" sz="2000" dirty="0">
                <a:solidFill>
                  <a:schemeClr val="accent1">
                    <a:lumMod val="50000"/>
                  </a:schemeClr>
                </a:solidFill>
                <a:cs typeface="B Nazanin" panose="00000400000000000000" pitchFamily="2" charset="-78"/>
              </a:rPr>
              <a:t>در صفحه وجود دارند و هيچ کدام به يکديگر گارد نميگيرند</a:t>
            </a:r>
          </a:p>
        </p:txBody>
      </p:sp>
    </p:spTree>
    <p:extLst>
      <p:ext uri="{BB962C8B-B14F-4D97-AF65-F5344CB8AC3E}">
        <p14:creationId xmlns:p14="http://schemas.microsoft.com/office/powerpoint/2010/main" val="42746687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lgn="r" rtl="1">
              <a:defRPr/>
            </a:pPr>
            <a:fld id="{C5E51056-6E29-43BB-9ECC-0FE94E77028F}" type="datetime1">
              <a:rPr lang="tr-TR" altLang="en-US" smtClean="0"/>
              <a:t>18.02.2016</a:t>
            </a:fld>
            <a:endParaRPr lang="en-US" altLang="en-US"/>
          </a:p>
        </p:txBody>
      </p:sp>
      <p:sp>
        <p:nvSpPr>
          <p:cNvPr id="6" name="Footer Placeholder 4"/>
          <p:cNvSpPr>
            <a:spLocks noGrp="1"/>
          </p:cNvSpPr>
          <p:nvPr>
            <p:ph type="ftr"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en-US" altLang="en-US" smtClean="0">
                <a:latin typeface="Garamond" panose="02020404030301010803" pitchFamily="18" charset="0"/>
              </a:rPr>
              <a:t>AI, Solving problems by search</a:t>
            </a:r>
            <a:endParaRPr lang="en-US" altLang="en-US">
              <a:latin typeface="Garamond" panose="02020404030301010803" pitchFamily="18" charset="0"/>
            </a:endParaRPr>
          </a:p>
        </p:txBody>
      </p:sp>
      <p:sp>
        <p:nvSpPr>
          <p:cNvPr id="7"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1" eaLnBrk="1" hangingPunct="1"/>
            <a:fld id="{C0084967-506E-4CB4-AF2E-DDC27F45A3DB}" type="slidenum">
              <a:rPr lang="ar-SA" altLang="en-US">
                <a:latin typeface="Garamond" panose="02020404030301010803" pitchFamily="18" charset="0"/>
              </a:rPr>
              <a:pPr algn="l" rtl="1" eaLnBrk="1" hangingPunct="1"/>
              <a:t>27</a:t>
            </a:fld>
            <a:endParaRPr lang="en-US" altLang="en-US">
              <a:latin typeface="Garamond" panose="02020404030301010803" pitchFamily="18" charset="0"/>
            </a:endParaRPr>
          </a:p>
        </p:txBody>
      </p:sp>
      <p:sp>
        <p:nvSpPr>
          <p:cNvPr id="138245"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fa-IR" altLang="tr-TR" sz="4400" b="1">
                <a:latin typeface="Times New Roman" panose="02020603050405020304" pitchFamily="18" charset="0"/>
                <a:cs typeface="Homa" pitchFamily="2" charset="-78"/>
              </a:rPr>
              <a:t>حل مسئله با جستجو</a:t>
            </a:r>
            <a:endParaRPr lang="en-US" altLang="tr-TR" sz="2400" b="1">
              <a:latin typeface="Times New Roman" panose="02020603050405020304" pitchFamily="18" charset="0"/>
              <a:cs typeface="Homa" pitchFamily="2" charset="-78"/>
            </a:endParaRPr>
          </a:p>
        </p:txBody>
      </p:sp>
      <p:sp>
        <p:nvSpPr>
          <p:cNvPr id="138246" name="Text Box 3"/>
          <p:cNvSpPr txBox="1">
            <a:spLocks noChangeArrowheads="1"/>
          </p:cNvSpPr>
          <p:nvPr/>
        </p:nvSpPr>
        <p:spPr bwMode="auto">
          <a:xfrm>
            <a:off x="-1404664" y="1052736"/>
            <a:ext cx="77057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spcBef>
                <a:spcPct val="50000"/>
              </a:spcBef>
            </a:pPr>
            <a:r>
              <a:rPr lang="fa-IR" altLang="tr-TR" sz="2800" dirty="0">
                <a:solidFill>
                  <a:schemeClr val="accent2">
                    <a:lumMod val="50000"/>
                  </a:schemeClr>
                </a:solidFill>
                <a:cs typeface="B Nazanin" panose="00000400000000000000" pitchFamily="2" charset="-78"/>
              </a:rPr>
              <a:t>اندازه گيري کارايي حل مسئله</a:t>
            </a:r>
            <a:endParaRPr lang="en-US" altLang="tr-TR" sz="2800" dirty="0">
              <a:solidFill>
                <a:schemeClr val="accent2">
                  <a:lumMod val="50000"/>
                </a:schemeClr>
              </a:solidFill>
              <a:cs typeface="B Nazanin" panose="00000400000000000000" pitchFamily="2" charset="-78"/>
            </a:endParaRPr>
          </a:p>
        </p:txBody>
      </p:sp>
      <p:sp>
        <p:nvSpPr>
          <p:cNvPr id="138247" name="Text Box 4"/>
          <p:cNvSpPr txBox="1">
            <a:spLocks noChangeArrowheads="1"/>
          </p:cNvSpPr>
          <p:nvPr/>
        </p:nvSpPr>
        <p:spPr bwMode="auto">
          <a:xfrm>
            <a:off x="107504" y="1916832"/>
            <a:ext cx="8249096" cy="5555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thaiDist" rtl="1">
              <a:spcBef>
                <a:spcPct val="40000"/>
              </a:spcBef>
              <a:buClr>
                <a:srgbClr val="00D600"/>
              </a:buClr>
              <a:buFont typeface="Wingdings" panose="05000000000000000000" pitchFamily="2" charset="2"/>
              <a:buChar char="Ã"/>
            </a:pPr>
            <a:r>
              <a:rPr lang="fa-IR" altLang="tr-TR" sz="2400" dirty="0">
                <a:solidFill>
                  <a:srgbClr val="C00000"/>
                </a:solidFill>
                <a:cs typeface="Lotus" pitchFamily="2" charset="-78"/>
              </a:rPr>
              <a:t>کامل</a:t>
            </a:r>
            <a:r>
              <a:rPr lang="fa-IR" altLang="tr-TR" sz="2400" dirty="0">
                <a:solidFill>
                  <a:srgbClr val="C00000"/>
                </a:solidFill>
                <a:cs typeface="Homa" pitchFamily="2" charset="-78"/>
              </a:rPr>
              <a:t> </a:t>
            </a:r>
            <a:r>
              <a:rPr lang="fa-IR" altLang="tr-TR" sz="2400" dirty="0">
                <a:solidFill>
                  <a:srgbClr val="C00000"/>
                </a:solidFill>
                <a:cs typeface="Lotus" pitchFamily="2" charset="-78"/>
              </a:rPr>
              <a:t>بودن</a:t>
            </a:r>
            <a:r>
              <a:rPr lang="fa-IR" altLang="tr-TR" sz="2400" dirty="0">
                <a:solidFill>
                  <a:srgbClr val="C00000"/>
                </a:solidFill>
                <a:cs typeface="Homa" pitchFamily="2" charset="-78"/>
              </a:rPr>
              <a:t>:</a:t>
            </a:r>
            <a:r>
              <a:rPr lang="fa-IR" altLang="tr-TR" sz="2800" dirty="0">
                <a:solidFill>
                  <a:srgbClr val="C00000"/>
                </a:solidFill>
                <a:cs typeface="Lotus"/>
              </a:rPr>
              <a:t> </a:t>
            </a:r>
            <a:r>
              <a:rPr lang="fa-IR" altLang="tr-TR" sz="2800" dirty="0">
                <a:solidFill>
                  <a:schemeClr val="accent1">
                    <a:lumMod val="50000"/>
                  </a:schemeClr>
                </a:solidFill>
                <a:cs typeface="Lotus"/>
              </a:rPr>
              <a:t>آيا الگوريتم تضمين ميکند که در صورت وجود راه </a:t>
            </a:r>
            <a:r>
              <a:rPr lang="fa-IR" altLang="tr-TR" sz="2800" dirty="0" smtClean="0">
                <a:solidFill>
                  <a:schemeClr val="accent1">
                    <a:lumMod val="50000"/>
                  </a:schemeClr>
                </a:solidFill>
                <a:cs typeface="Lotus"/>
              </a:rPr>
              <a:t>حل،آنرابيابد؟</a:t>
            </a:r>
            <a:r>
              <a:rPr lang="en-US" altLang="tr-TR" sz="2800" dirty="0" smtClean="0">
                <a:solidFill>
                  <a:schemeClr val="accent1">
                    <a:lumMod val="50000"/>
                  </a:schemeClr>
                </a:solidFill>
                <a:cs typeface="Lotus"/>
              </a:rPr>
              <a:t> </a:t>
            </a:r>
            <a:r>
              <a:rPr lang="en-US" altLang="tr-TR" sz="2400" dirty="0" smtClean="0">
                <a:solidFill>
                  <a:schemeClr val="accent1">
                    <a:lumMod val="50000"/>
                  </a:schemeClr>
                </a:solidFill>
                <a:cs typeface="Lotus"/>
              </a:rPr>
              <a:t>(complete)</a:t>
            </a:r>
          </a:p>
          <a:p>
            <a:pPr algn="thaiDist" rtl="1">
              <a:spcBef>
                <a:spcPct val="40000"/>
              </a:spcBef>
              <a:buClr>
                <a:srgbClr val="00D600"/>
              </a:buClr>
              <a:buFont typeface="Wingdings" panose="05000000000000000000" pitchFamily="2" charset="2"/>
              <a:buChar char="Ã"/>
            </a:pPr>
            <a:r>
              <a:rPr lang="fa-IR" altLang="tr-TR" sz="2400" dirty="0">
                <a:solidFill>
                  <a:srgbClr val="C00000"/>
                </a:solidFill>
                <a:cs typeface="Lotus" pitchFamily="2" charset="-78"/>
              </a:rPr>
              <a:t>بهينگي:</a:t>
            </a:r>
            <a:r>
              <a:rPr lang="fa-IR" altLang="tr-TR" sz="2400" dirty="0">
                <a:solidFill>
                  <a:schemeClr val="accent1">
                    <a:lumMod val="50000"/>
                  </a:schemeClr>
                </a:solidFill>
                <a:cs typeface="Homa" pitchFamily="2" charset="-78"/>
              </a:rPr>
              <a:t> </a:t>
            </a:r>
            <a:r>
              <a:rPr lang="fa-IR" altLang="tr-TR" sz="2400" dirty="0">
                <a:solidFill>
                  <a:schemeClr val="accent1">
                    <a:lumMod val="50000"/>
                  </a:schemeClr>
                </a:solidFill>
                <a:cs typeface="B Nazanin" panose="00000400000000000000" pitchFamily="2" charset="-78"/>
              </a:rPr>
              <a:t>آيا اين راهبرد، راه حل بهينه اي را ارائه ميکند</a:t>
            </a:r>
            <a:r>
              <a:rPr lang="fa-IR" altLang="tr-TR" sz="2400" dirty="0" smtClean="0">
                <a:solidFill>
                  <a:schemeClr val="accent1">
                    <a:lumMod val="50000"/>
                  </a:schemeClr>
                </a:solidFill>
                <a:cs typeface="B Nazanin" panose="00000400000000000000" pitchFamily="2" charset="-78"/>
              </a:rPr>
              <a:t>.</a:t>
            </a:r>
            <a:r>
              <a:rPr lang="en-US" altLang="tr-TR" sz="2400" dirty="0" smtClean="0">
                <a:solidFill>
                  <a:schemeClr val="accent1">
                    <a:lumMod val="50000"/>
                  </a:schemeClr>
                </a:solidFill>
                <a:cs typeface="B Nazanin" panose="00000400000000000000" pitchFamily="2" charset="-78"/>
              </a:rPr>
              <a:t> </a:t>
            </a:r>
            <a:r>
              <a:rPr lang="en-US" altLang="tr-TR" sz="2400" dirty="0" smtClean="0">
                <a:solidFill>
                  <a:schemeClr val="accent1">
                    <a:lumMod val="50000"/>
                  </a:schemeClr>
                </a:solidFill>
                <a:cs typeface="Lotus"/>
              </a:rPr>
              <a:t>(optimal) </a:t>
            </a:r>
            <a:endParaRPr lang="en-US" altLang="tr-TR" sz="2400" dirty="0" smtClean="0">
              <a:solidFill>
                <a:schemeClr val="accent1">
                  <a:lumMod val="50000"/>
                </a:schemeClr>
              </a:solidFill>
              <a:cs typeface="B Nazanin" panose="00000400000000000000" pitchFamily="2" charset="-78"/>
            </a:endParaRPr>
          </a:p>
          <a:p>
            <a:pPr marL="342900" indent="-342900">
              <a:spcBef>
                <a:spcPct val="40000"/>
              </a:spcBef>
              <a:buClr>
                <a:srgbClr val="00D600"/>
              </a:buClr>
              <a:buFont typeface="Wingdings" panose="05000000000000000000" pitchFamily="2" charset="2"/>
              <a:buChar char="Ø"/>
            </a:pPr>
            <a:r>
              <a:rPr lang="en-US" altLang="tr-TR" sz="2400" dirty="0">
                <a:solidFill>
                  <a:schemeClr val="accent1">
                    <a:lumMod val="50000"/>
                  </a:schemeClr>
                </a:solidFill>
                <a:cs typeface="B Nazanin" panose="00000400000000000000" pitchFamily="2" charset="-78"/>
              </a:rPr>
              <a:t>Admissible = complete &amp; </a:t>
            </a:r>
            <a:r>
              <a:rPr lang="en-US" altLang="tr-TR" sz="2400" dirty="0" smtClean="0">
                <a:solidFill>
                  <a:schemeClr val="accent1">
                    <a:lumMod val="50000"/>
                  </a:schemeClr>
                </a:solidFill>
                <a:cs typeface="B Nazanin" panose="00000400000000000000" pitchFamily="2" charset="-78"/>
              </a:rPr>
              <a:t>optimal</a:t>
            </a:r>
            <a:endParaRPr lang="fa-IR" altLang="tr-TR" sz="2400" dirty="0">
              <a:solidFill>
                <a:schemeClr val="accent1">
                  <a:lumMod val="50000"/>
                </a:schemeClr>
              </a:solidFill>
              <a:cs typeface="B Nazanin" panose="00000400000000000000" pitchFamily="2" charset="-78"/>
            </a:endParaRPr>
          </a:p>
          <a:p>
            <a:pPr marL="457200" indent="-457200" algn="thaiDist" rtl="1">
              <a:spcBef>
                <a:spcPct val="40000"/>
              </a:spcBef>
              <a:buClr>
                <a:srgbClr val="00D600"/>
              </a:buClr>
              <a:buFont typeface="Wingdings" panose="05000000000000000000" pitchFamily="2" charset="2"/>
              <a:buChar char="Ã"/>
            </a:pPr>
            <a:r>
              <a:rPr lang="fa-IR" altLang="tr-TR" sz="2400" dirty="0">
                <a:solidFill>
                  <a:srgbClr val="C00000"/>
                </a:solidFill>
                <a:cs typeface="Lotus" pitchFamily="2" charset="-78"/>
              </a:rPr>
              <a:t>پيچيدگي زماني</a:t>
            </a:r>
            <a:r>
              <a:rPr lang="fa-IR" altLang="tr-TR" sz="2400" dirty="0">
                <a:solidFill>
                  <a:schemeClr val="accent1">
                    <a:lumMod val="50000"/>
                  </a:schemeClr>
                </a:solidFill>
                <a:cs typeface="Homa" pitchFamily="2" charset="-78"/>
              </a:rPr>
              <a:t>: </a:t>
            </a:r>
            <a:r>
              <a:rPr lang="fa-IR" altLang="tr-TR" sz="2400" dirty="0">
                <a:solidFill>
                  <a:schemeClr val="accent1">
                    <a:lumMod val="50000"/>
                  </a:schemeClr>
                </a:solidFill>
                <a:cs typeface="B Nazanin" panose="00000400000000000000" pitchFamily="2" charset="-78"/>
              </a:rPr>
              <a:t>چقدر طول ميکشد تا راه حل را پيدا کند؟</a:t>
            </a:r>
          </a:p>
          <a:p>
            <a:pPr marL="1143000" lvl="3" indent="-457200" algn="thaiDist" rtl="1">
              <a:spcBef>
                <a:spcPct val="40000"/>
              </a:spcBef>
              <a:buClr>
                <a:srgbClr val="00D600"/>
              </a:buClr>
              <a:buFont typeface="Wingdings" panose="05000000000000000000" pitchFamily="2" charset="2"/>
              <a:buChar char="Ã"/>
            </a:pPr>
            <a:r>
              <a:rPr lang="fa-IR" altLang="tr-TR" sz="2400" dirty="0">
                <a:solidFill>
                  <a:schemeClr val="accent1">
                    <a:lumMod val="50000"/>
                  </a:schemeClr>
                </a:solidFill>
                <a:cs typeface="B Nazanin" panose="00000400000000000000" pitchFamily="2" charset="-78"/>
              </a:rPr>
              <a:t>تعداد گره هاي توليد شده در اثناي </a:t>
            </a:r>
            <a:r>
              <a:rPr lang="fa-IR" altLang="tr-TR" sz="2400" dirty="0" smtClean="0">
                <a:solidFill>
                  <a:schemeClr val="accent1">
                    <a:lumMod val="50000"/>
                  </a:schemeClr>
                </a:solidFill>
                <a:cs typeface="B Nazanin" panose="00000400000000000000" pitchFamily="2" charset="-78"/>
              </a:rPr>
              <a:t>جستجو</a:t>
            </a:r>
            <a:endParaRPr lang="en-US" altLang="tr-TR" sz="2400" dirty="0">
              <a:solidFill>
                <a:schemeClr val="accent1">
                  <a:lumMod val="50000"/>
                </a:schemeClr>
              </a:solidFill>
              <a:cs typeface="B Nazanin" panose="00000400000000000000" pitchFamily="2" charset="-78"/>
            </a:endParaRPr>
          </a:p>
          <a:p>
            <a:pPr marL="457200" indent="-457200" algn="thaiDist" rtl="1">
              <a:spcBef>
                <a:spcPct val="40000"/>
              </a:spcBef>
              <a:buClr>
                <a:srgbClr val="00D600"/>
              </a:buClr>
              <a:buFont typeface="Wingdings" panose="05000000000000000000" pitchFamily="2" charset="2"/>
              <a:buChar char="Ã"/>
            </a:pPr>
            <a:r>
              <a:rPr lang="fa-IR" altLang="tr-TR" sz="2400" dirty="0" smtClean="0">
                <a:solidFill>
                  <a:srgbClr val="C00000"/>
                </a:solidFill>
                <a:cs typeface="Lotus" pitchFamily="2" charset="-78"/>
              </a:rPr>
              <a:t>پيچيدگي </a:t>
            </a:r>
            <a:r>
              <a:rPr lang="fa-IR" altLang="tr-TR" sz="2400" dirty="0">
                <a:solidFill>
                  <a:srgbClr val="C00000"/>
                </a:solidFill>
                <a:cs typeface="Lotus" pitchFamily="2" charset="-78"/>
              </a:rPr>
              <a:t>فضا: </a:t>
            </a:r>
            <a:r>
              <a:rPr lang="fa-IR" altLang="tr-TR" sz="2400" dirty="0">
                <a:solidFill>
                  <a:schemeClr val="accent1">
                    <a:lumMod val="50000"/>
                  </a:schemeClr>
                </a:solidFill>
                <a:cs typeface="B Nazanin" panose="00000400000000000000" pitchFamily="2" charset="-78"/>
              </a:rPr>
              <a:t>براي جستجو چقدر حافظه نياز دارد</a:t>
            </a:r>
            <a:r>
              <a:rPr lang="fa-IR" altLang="tr-TR" sz="2400" dirty="0" smtClean="0">
                <a:solidFill>
                  <a:schemeClr val="accent1">
                    <a:lumMod val="50000"/>
                  </a:schemeClr>
                </a:solidFill>
                <a:cs typeface="B Nazanin" panose="00000400000000000000" pitchFamily="2" charset="-78"/>
              </a:rPr>
              <a:t>؟</a:t>
            </a:r>
            <a:endParaRPr lang="fa-IR" altLang="tr-TR" sz="2400" dirty="0">
              <a:solidFill>
                <a:schemeClr val="accent1">
                  <a:lumMod val="50000"/>
                </a:schemeClr>
              </a:solidFill>
              <a:cs typeface="B Nazanin" panose="00000400000000000000" pitchFamily="2" charset="-78"/>
            </a:endParaRPr>
          </a:p>
          <a:p>
            <a:pPr lvl="2" algn="thaiDist" rtl="1">
              <a:buClr>
                <a:srgbClr val="00D600"/>
              </a:buClr>
              <a:buFont typeface="Wingdings" panose="05000000000000000000" pitchFamily="2" charset="2"/>
              <a:buChar char="×"/>
            </a:pPr>
            <a:r>
              <a:rPr lang="fa-IR" altLang="tr-TR" sz="2400" dirty="0">
                <a:solidFill>
                  <a:schemeClr val="accent1">
                    <a:lumMod val="50000"/>
                  </a:schemeClr>
                </a:solidFill>
                <a:cs typeface="Homa" pitchFamily="2" charset="-78"/>
              </a:rPr>
              <a:t>حداکثر تعداد گره هاي ذخيره شده در </a:t>
            </a:r>
            <a:r>
              <a:rPr lang="fa-IR" altLang="tr-TR" sz="2400" dirty="0" smtClean="0">
                <a:solidFill>
                  <a:schemeClr val="accent1">
                    <a:lumMod val="50000"/>
                  </a:schemeClr>
                </a:solidFill>
                <a:cs typeface="Homa" pitchFamily="2" charset="-78"/>
              </a:rPr>
              <a:t>حافظه</a:t>
            </a:r>
            <a:endParaRPr lang="en-US" altLang="tr-TR" sz="2400" dirty="0" smtClean="0">
              <a:solidFill>
                <a:schemeClr val="accent1">
                  <a:lumMod val="50000"/>
                </a:schemeClr>
              </a:solidFill>
              <a:cs typeface="Homa" pitchFamily="2" charset="-78"/>
            </a:endParaRPr>
          </a:p>
          <a:p>
            <a:pPr marL="457200" indent="-457200" algn="thaiDist" rtl="1">
              <a:spcBef>
                <a:spcPts val="600"/>
              </a:spcBef>
              <a:buClr>
                <a:srgbClr val="00D600"/>
              </a:buClr>
              <a:buFont typeface="Wingdings" panose="05000000000000000000" pitchFamily="2" charset="2"/>
              <a:buChar char="Ã"/>
            </a:pPr>
            <a:r>
              <a:rPr lang="tr-TR" altLang="tr-TR" sz="2400" dirty="0">
                <a:solidFill>
                  <a:srgbClr val="C00000"/>
                </a:solidFill>
                <a:cs typeface="Lotus" pitchFamily="2" charset="-78"/>
              </a:rPr>
              <a:t>m</a:t>
            </a:r>
            <a:r>
              <a:rPr lang="fa-IR" altLang="tr-TR" sz="2400" dirty="0" smtClean="0">
                <a:solidFill>
                  <a:schemeClr val="accent1">
                    <a:lumMod val="50000"/>
                  </a:schemeClr>
                </a:solidFill>
                <a:cs typeface="Homa" pitchFamily="2" charset="-78"/>
              </a:rPr>
              <a:t>: </a:t>
            </a:r>
            <a:r>
              <a:rPr lang="fa-IR" altLang="tr-TR" sz="2400" dirty="0">
                <a:solidFill>
                  <a:schemeClr val="accent1">
                    <a:lumMod val="50000"/>
                  </a:schemeClr>
                </a:solidFill>
                <a:cs typeface="B Nazanin" panose="00000400000000000000" pitchFamily="2" charset="-78"/>
              </a:rPr>
              <a:t>عمق فضای حالت</a:t>
            </a:r>
            <a:endParaRPr lang="en-US" altLang="tr-TR" sz="2400" dirty="0">
              <a:solidFill>
                <a:schemeClr val="accent1">
                  <a:lumMod val="50000"/>
                </a:schemeClr>
              </a:solidFill>
              <a:cs typeface="B Nazanin" panose="00000400000000000000" pitchFamily="2" charset="-78"/>
            </a:endParaRPr>
          </a:p>
          <a:p>
            <a:pPr marL="457200" indent="-457200" algn="thaiDist" rtl="1">
              <a:spcBef>
                <a:spcPts val="600"/>
              </a:spcBef>
              <a:buClr>
                <a:srgbClr val="00D600"/>
              </a:buClr>
              <a:buFont typeface="Wingdings" panose="05000000000000000000" pitchFamily="2" charset="2"/>
              <a:buChar char="Ã"/>
            </a:pPr>
            <a:r>
              <a:rPr lang="tr-TR" altLang="tr-TR" sz="2400" dirty="0">
                <a:solidFill>
                  <a:srgbClr val="C00000"/>
                </a:solidFill>
                <a:cs typeface="Lotus" pitchFamily="2" charset="-78"/>
              </a:rPr>
              <a:t>d</a:t>
            </a:r>
            <a:r>
              <a:rPr lang="fa-IR" altLang="tr-TR" sz="2400" dirty="0">
                <a:solidFill>
                  <a:schemeClr val="accent1">
                    <a:lumMod val="50000"/>
                  </a:schemeClr>
                </a:solidFill>
                <a:cs typeface="B Nazanin" panose="00000400000000000000" pitchFamily="2" charset="-78"/>
              </a:rPr>
              <a:t>: </a:t>
            </a:r>
            <a:r>
              <a:rPr lang="fa-IR" altLang="tr-TR" sz="2400" dirty="0" smtClean="0">
                <a:solidFill>
                  <a:schemeClr val="accent1">
                    <a:lumMod val="50000"/>
                  </a:schemeClr>
                </a:solidFill>
                <a:cs typeface="B Nazanin" panose="00000400000000000000" pitchFamily="2" charset="-78"/>
              </a:rPr>
              <a:t>عمق اولین جواب</a:t>
            </a:r>
            <a:endParaRPr lang="en-US" altLang="tr-TR" sz="2400" dirty="0">
              <a:solidFill>
                <a:schemeClr val="accent1">
                  <a:lumMod val="50000"/>
                </a:schemeClr>
              </a:solidFill>
              <a:cs typeface="B Nazanin" panose="00000400000000000000" pitchFamily="2" charset="-78"/>
            </a:endParaRPr>
          </a:p>
          <a:p>
            <a:pPr marL="457200" indent="-457200" algn="thaiDist" rtl="1">
              <a:spcBef>
                <a:spcPts val="600"/>
              </a:spcBef>
              <a:buClr>
                <a:srgbClr val="00D600"/>
              </a:buClr>
              <a:buFont typeface="Wingdings" panose="05000000000000000000" pitchFamily="2" charset="2"/>
              <a:buChar char="Ã"/>
            </a:pPr>
            <a:r>
              <a:rPr lang="tr-TR" altLang="tr-TR" sz="2400" dirty="0">
                <a:solidFill>
                  <a:srgbClr val="C00000"/>
                </a:solidFill>
                <a:cs typeface="Lotus" pitchFamily="2" charset="-78"/>
              </a:rPr>
              <a:t>b</a:t>
            </a:r>
            <a:r>
              <a:rPr lang="fa-IR" altLang="tr-TR" sz="2400" dirty="0">
                <a:solidFill>
                  <a:srgbClr val="C00000"/>
                </a:solidFill>
                <a:cs typeface="Lotus" pitchFamily="2" charset="-78"/>
              </a:rPr>
              <a:t>: </a:t>
            </a:r>
            <a:r>
              <a:rPr lang="fa-IR" altLang="tr-TR" sz="2400" dirty="0">
                <a:solidFill>
                  <a:schemeClr val="accent1">
                    <a:lumMod val="50000"/>
                  </a:schemeClr>
                </a:solidFill>
                <a:cs typeface="B Nazanin" panose="00000400000000000000" pitchFamily="2" charset="-78"/>
              </a:rPr>
              <a:t>فاکتور شاخه بندی</a:t>
            </a:r>
            <a:endParaRPr lang="en-US" altLang="tr-TR" sz="2400" dirty="0">
              <a:solidFill>
                <a:schemeClr val="accent1">
                  <a:lumMod val="50000"/>
                </a:schemeClr>
              </a:solidFill>
              <a:cs typeface="B Nazanin" panose="00000400000000000000" pitchFamily="2" charset="-78"/>
            </a:endParaRPr>
          </a:p>
          <a:p>
            <a:pPr lvl="1" algn="thaiDist" rtl="1">
              <a:buClr>
                <a:srgbClr val="00D600"/>
              </a:buClr>
              <a:buFont typeface="Wingdings" panose="05000000000000000000" pitchFamily="2" charset="2"/>
              <a:buChar char="×"/>
            </a:pPr>
            <a:endParaRPr lang="en-US" altLang="tr-TR" sz="2400" dirty="0" smtClean="0">
              <a:solidFill>
                <a:schemeClr val="accent1">
                  <a:lumMod val="50000"/>
                </a:schemeClr>
              </a:solidFill>
              <a:cs typeface="Homa" pitchFamily="2" charset="-78"/>
            </a:endParaRPr>
          </a:p>
          <a:p>
            <a:pPr lvl="1" algn="thaiDist" rtl="1">
              <a:buClr>
                <a:srgbClr val="00D600"/>
              </a:buClr>
              <a:buFont typeface="Wingdings" panose="05000000000000000000" pitchFamily="2" charset="2"/>
              <a:buChar char="×"/>
            </a:pPr>
            <a:endParaRPr lang="en-US" altLang="tr-TR" sz="2400" dirty="0">
              <a:solidFill>
                <a:schemeClr val="accent1">
                  <a:lumMod val="50000"/>
                </a:schemeClr>
              </a:solidFill>
              <a:cs typeface="Homa" pitchFamily="2" charset="-78"/>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0109" y="9094"/>
            <a:ext cx="1103891" cy="1539638"/>
          </a:xfrm>
          <a:prstGeom prst="rect">
            <a:avLst/>
          </a:prstGeom>
        </p:spPr>
      </p:pic>
    </p:spTree>
    <p:extLst>
      <p:ext uri="{BB962C8B-B14F-4D97-AF65-F5344CB8AC3E}">
        <p14:creationId xmlns:p14="http://schemas.microsoft.com/office/powerpoint/2010/main" val="9522144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quarter" idx="10"/>
          </p:nvPr>
        </p:nvSpPr>
        <p:spPr/>
        <p:txBody>
          <a:bodyPr/>
          <a:lstStyle/>
          <a:p>
            <a:pPr algn="r" rtl="1">
              <a:defRPr/>
            </a:pPr>
            <a:fld id="{D9E5E9DC-AB2C-4144-AE1C-DCD1A23AFD83}" type="datetime1">
              <a:rPr lang="tr-TR" altLang="en-US" smtClean="0"/>
              <a:t>18.02.2016</a:t>
            </a:fld>
            <a:endParaRPr lang="en-US" altLang="en-US"/>
          </a:p>
        </p:txBody>
      </p:sp>
      <p:sp>
        <p:nvSpPr>
          <p:cNvPr id="9" name="Footer Placeholder 4"/>
          <p:cNvSpPr>
            <a:spLocks noGrp="1"/>
          </p:cNvSpPr>
          <p:nvPr>
            <p:ph type="ftr"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en-US" altLang="en-US" smtClean="0">
                <a:latin typeface="Garamond" panose="02020404030301010803" pitchFamily="18" charset="0"/>
              </a:rPr>
              <a:t>AI, Solving problems by search</a:t>
            </a:r>
            <a:endParaRPr lang="en-US" altLang="en-US">
              <a:latin typeface="Garamond" panose="02020404030301010803" pitchFamily="18" charset="0"/>
            </a:endParaRPr>
          </a:p>
        </p:txBody>
      </p:sp>
      <p:sp>
        <p:nvSpPr>
          <p:cNvPr id="10"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1" eaLnBrk="1" hangingPunct="1"/>
            <a:fld id="{D83CF716-82E2-4AC8-9BE1-FAE7FC67CFF0}" type="slidenum">
              <a:rPr lang="ar-SA" altLang="en-US">
                <a:latin typeface="Garamond" panose="02020404030301010803" pitchFamily="18" charset="0"/>
              </a:rPr>
              <a:pPr algn="l" rtl="1" eaLnBrk="1" hangingPunct="1"/>
              <a:t>28</a:t>
            </a:fld>
            <a:endParaRPr lang="en-US" altLang="en-US">
              <a:latin typeface="Garamond" panose="02020404030301010803" pitchFamily="18" charset="0"/>
            </a:endParaRPr>
          </a:p>
        </p:txBody>
      </p:sp>
      <p:sp>
        <p:nvSpPr>
          <p:cNvPr id="139269"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fa-IR" altLang="tr-TR" sz="4400" b="1">
                <a:latin typeface="Times New Roman" panose="02020603050405020304" pitchFamily="18" charset="0"/>
                <a:cs typeface="Homa" pitchFamily="2" charset="-78"/>
              </a:rPr>
              <a:t>حل مسئله با جستجو</a:t>
            </a:r>
            <a:endParaRPr lang="en-US" altLang="tr-TR" sz="2400" b="1">
              <a:latin typeface="Times New Roman" panose="02020603050405020304" pitchFamily="18" charset="0"/>
              <a:cs typeface="Homa" pitchFamily="2" charset="-78"/>
            </a:endParaRPr>
          </a:p>
        </p:txBody>
      </p:sp>
      <p:sp>
        <p:nvSpPr>
          <p:cNvPr id="139270" name="Text Box 3"/>
          <p:cNvSpPr txBox="1">
            <a:spLocks noChangeArrowheads="1"/>
          </p:cNvSpPr>
          <p:nvPr/>
        </p:nvSpPr>
        <p:spPr bwMode="auto">
          <a:xfrm>
            <a:off x="323850" y="1874838"/>
            <a:ext cx="79930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spcBef>
                <a:spcPct val="50000"/>
              </a:spcBef>
              <a:buClr>
                <a:srgbClr val="00D600"/>
              </a:buClr>
            </a:pPr>
            <a:r>
              <a:rPr lang="fa-IR" altLang="tr-TR" sz="3600" dirty="0">
                <a:solidFill>
                  <a:schemeClr val="accent1">
                    <a:lumMod val="50000"/>
                  </a:schemeClr>
                </a:solidFill>
                <a:cs typeface="B Nazanin" panose="00000400000000000000" pitchFamily="2" charset="-78"/>
              </a:rPr>
              <a:t>جستجوي</a:t>
            </a:r>
            <a:r>
              <a:rPr lang="fa-IR" altLang="tr-TR" sz="3200" dirty="0">
                <a:solidFill>
                  <a:schemeClr val="accent1">
                    <a:lumMod val="50000"/>
                  </a:schemeClr>
                </a:solidFill>
                <a:cs typeface="B Nazanin" panose="00000400000000000000" pitchFamily="2" charset="-78"/>
              </a:rPr>
              <a:t> ناآگاهانه</a:t>
            </a:r>
            <a:endParaRPr lang="en-US" altLang="tr-TR" sz="3200" dirty="0">
              <a:solidFill>
                <a:schemeClr val="accent1">
                  <a:lumMod val="50000"/>
                </a:schemeClr>
              </a:solidFill>
              <a:cs typeface="B Nazanin" panose="00000400000000000000" pitchFamily="2" charset="-78"/>
            </a:endParaRPr>
          </a:p>
        </p:txBody>
      </p:sp>
      <p:sp>
        <p:nvSpPr>
          <p:cNvPr id="139271" name="Text Box 4"/>
          <p:cNvSpPr txBox="1">
            <a:spLocks noChangeArrowheads="1"/>
          </p:cNvSpPr>
          <p:nvPr/>
        </p:nvSpPr>
        <p:spPr bwMode="auto">
          <a:xfrm>
            <a:off x="611188" y="2527300"/>
            <a:ext cx="78486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rtl="1">
              <a:spcBef>
                <a:spcPct val="50000"/>
              </a:spcBef>
              <a:buClr>
                <a:srgbClr val="00D600"/>
              </a:buClr>
              <a:buFont typeface="Wingdings" panose="05000000000000000000" pitchFamily="2" charset="2"/>
              <a:buChar char="Ã"/>
            </a:pPr>
            <a:r>
              <a:rPr lang="fa-IR" altLang="tr-TR" sz="2000" dirty="0">
                <a:solidFill>
                  <a:srgbClr val="C00000"/>
                </a:solidFill>
                <a:cs typeface="B Nazanin" panose="00000400000000000000" pitchFamily="2" charset="-78"/>
              </a:rPr>
              <a:t>ناآگاهي اين است که الگوريتم هيچ اطلاعاتي غير از تعريف مسئله در اختيار ندارد</a:t>
            </a:r>
          </a:p>
          <a:p>
            <a:pPr algn="justLow" rtl="1">
              <a:spcBef>
                <a:spcPct val="50000"/>
              </a:spcBef>
              <a:buClr>
                <a:srgbClr val="00D600"/>
              </a:buClr>
              <a:buFont typeface="Wingdings" panose="05000000000000000000" pitchFamily="2" charset="2"/>
              <a:buChar char="Ã"/>
            </a:pPr>
            <a:r>
              <a:rPr lang="fa-IR" altLang="tr-TR" sz="2000" dirty="0">
                <a:solidFill>
                  <a:srgbClr val="C00000"/>
                </a:solidFill>
                <a:cs typeface="B Nazanin" panose="00000400000000000000" pitchFamily="2" charset="-78"/>
              </a:rPr>
              <a:t>اين الگوريتمها فقط ميتواند جانشينهايي را توليد و هدف را از غير هدف تشخيص دهند</a:t>
            </a:r>
          </a:p>
          <a:p>
            <a:pPr algn="justLow" rtl="1">
              <a:spcBef>
                <a:spcPct val="50000"/>
              </a:spcBef>
              <a:buClr>
                <a:srgbClr val="00D600"/>
              </a:buClr>
              <a:buFont typeface="Wingdings" panose="05000000000000000000" pitchFamily="2" charset="2"/>
              <a:buChar char="Ã"/>
            </a:pPr>
            <a:r>
              <a:rPr lang="fa-IR" altLang="tr-TR" sz="2000" dirty="0">
                <a:solidFill>
                  <a:srgbClr val="C00000"/>
                </a:solidFill>
                <a:cs typeface="B Nazanin" panose="00000400000000000000" pitchFamily="2" charset="-78"/>
              </a:rPr>
              <a:t>راهبردهايي که تشخيص ميدهد يک گره</a:t>
            </a:r>
            <a:r>
              <a:rPr lang="fa-IR" altLang="tr-TR" sz="2000" dirty="0" smtClean="0">
                <a:solidFill>
                  <a:srgbClr val="C00000"/>
                </a:solidFill>
                <a:cs typeface="B Nazanin" panose="00000400000000000000" pitchFamily="2" charset="-78"/>
              </a:rPr>
              <a:t> </a:t>
            </a:r>
            <a:r>
              <a:rPr lang="fa-IR" altLang="tr-TR" sz="2000" dirty="0">
                <a:solidFill>
                  <a:srgbClr val="C00000"/>
                </a:solidFill>
                <a:cs typeface="B Nazanin" panose="00000400000000000000" pitchFamily="2" charset="-78"/>
              </a:rPr>
              <a:t>غير هدف نسبت به گره غير هدف ديگر، اميد بخش تر است، جست و جوي آگاهانه يا جست و جوي اکتشافي ناميده ميشود.</a:t>
            </a:r>
            <a:endParaRPr lang="en-US" altLang="tr-TR" sz="2000" dirty="0">
              <a:solidFill>
                <a:srgbClr val="C00000"/>
              </a:solidFill>
              <a:cs typeface="B Nazanin" panose="00000400000000000000" pitchFamily="2" charset="-78"/>
            </a:endParaRPr>
          </a:p>
        </p:txBody>
      </p:sp>
      <p:sp>
        <p:nvSpPr>
          <p:cNvPr id="139272" name="Rectangle 5"/>
          <p:cNvSpPr>
            <a:spLocks noChangeArrowheads="1"/>
          </p:cNvSpPr>
          <p:nvPr/>
        </p:nvSpPr>
        <p:spPr bwMode="auto">
          <a:xfrm>
            <a:off x="7504336" y="4119563"/>
            <a:ext cx="907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rtl="1">
              <a:spcBef>
                <a:spcPct val="50000"/>
              </a:spcBef>
              <a:buClr>
                <a:srgbClr val="00D600"/>
              </a:buClr>
            </a:pPr>
            <a:r>
              <a:rPr lang="fa-IR" altLang="tr-TR" sz="2800" b="1" dirty="0">
                <a:solidFill>
                  <a:schemeClr val="accent1">
                    <a:lumMod val="50000"/>
                  </a:schemeClr>
                </a:solidFill>
                <a:cs typeface="Lotus" pitchFamily="2" charset="-78"/>
              </a:rPr>
              <a:t>راهبردها</a:t>
            </a:r>
            <a:endParaRPr lang="en-US" altLang="tr-TR" sz="2800" b="1" dirty="0">
              <a:solidFill>
                <a:schemeClr val="accent1">
                  <a:lumMod val="50000"/>
                </a:schemeClr>
              </a:solidFill>
              <a:cs typeface="Lotus" pitchFamily="2" charset="-78"/>
            </a:endParaRPr>
          </a:p>
        </p:txBody>
      </p:sp>
      <p:sp>
        <p:nvSpPr>
          <p:cNvPr id="139273" name="Text Box 6"/>
          <p:cNvSpPr txBox="1">
            <a:spLocks noChangeArrowheads="1"/>
          </p:cNvSpPr>
          <p:nvPr/>
        </p:nvSpPr>
        <p:spPr bwMode="auto">
          <a:xfrm>
            <a:off x="3678238" y="4665663"/>
            <a:ext cx="4608512"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a:spcBef>
                <a:spcPct val="30000"/>
              </a:spcBef>
              <a:buClr>
                <a:srgbClr val="00D600"/>
              </a:buClr>
              <a:buFont typeface="Wingdings" panose="05000000000000000000" pitchFamily="2" charset="2"/>
              <a:buChar char="Ã"/>
            </a:pPr>
            <a:r>
              <a:rPr lang="fa-IR" altLang="tr-TR" sz="2400" dirty="0">
                <a:solidFill>
                  <a:schemeClr val="accent1">
                    <a:lumMod val="50000"/>
                  </a:schemeClr>
                </a:solidFill>
                <a:cs typeface="B Nazanin" panose="00000400000000000000" pitchFamily="2" charset="-78"/>
              </a:rPr>
              <a:t>جست و جوي عرضي</a:t>
            </a:r>
          </a:p>
          <a:p>
            <a:pPr algn="r" rtl="1">
              <a:spcBef>
                <a:spcPct val="30000"/>
              </a:spcBef>
              <a:buClr>
                <a:srgbClr val="00D600"/>
              </a:buClr>
              <a:buFont typeface="Wingdings" panose="05000000000000000000" pitchFamily="2" charset="2"/>
              <a:buChar char="Ã"/>
            </a:pPr>
            <a:r>
              <a:rPr lang="fa-IR" altLang="tr-TR" sz="2400" dirty="0">
                <a:solidFill>
                  <a:schemeClr val="accent1">
                    <a:lumMod val="50000"/>
                  </a:schemeClr>
                </a:solidFill>
                <a:cs typeface="B Nazanin" panose="00000400000000000000" pitchFamily="2" charset="-78"/>
              </a:rPr>
              <a:t>جست و جوي عمقي</a:t>
            </a:r>
          </a:p>
          <a:p>
            <a:pPr algn="r" rtl="1">
              <a:spcBef>
                <a:spcPct val="30000"/>
              </a:spcBef>
              <a:buClr>
                <a:srgbClr val="00D600"/>
              </a:buClr>
              <a:buFont typeface="Wingdings" panose="05000000000000000000" pitchFamily="2" charset="2"/>
              <a:buChar char="Ã"/>
            </a:pPr>
            <a:r>
              <a:rPr lang="fa-IR" altLang="tr-TR" sz="2400" dirty="0">
                <a:solidFill>
                  <a:schemeClr val="accent1">
                    <a:lumMod val="50000"/>
                  </a:schemeClr>
                </a:solidFill>
                <a:cs typeface="B Nazanin" panose="00000400000000000000" pitchFamily="2" charset="-78"/>
              </a:rPr>
              <a:t>جست و جوي عميق کننده تکراري</a:t>
            </a:r>
            <a:endParaRPr lang="en-US" altLang="tr-TR" sz="2400" dirty="0">
              <a:solidFill>
                <a:schemeClr val="accent1">
                  <a:lumMod val="50000"/>
                </a:schemeClr>
              </a:solidFill>
              <a:cs typeface="B Nazanin" panose="00000400000000000000" pitchFamily="2" charset="-78"/>
            </a:endParaRPr>
          </a:p>
        </p:txBody>
      </p:sp>
      <p:sp>
        <p:nvSpPr>
          <p:cNvPr id="139274" name="Text Box 7"/>
          <p:cNvSpPr txBox="1">
            <a:spLocks noChangeArrowheads="1"/>
          </p:cNvSpPr>
          <p:nvPr/>
        </p:nvSpPr>
        <p:spPr bwMode="auto">
          <a:xfrm>
            <a:off x="488950" y="4683125"/>
            <a:ext cx="3600450"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a:spcBef>
                <a:spcPct val="30000"/>
              </a:spcBef>
              <a:buClr>
                <a:srgbClr val="00D600"/>
              </a:buClr>
              <a:buFont typeface="Wingdings" panose="05000000000000000000" pitchFamily="2" charset="2"/>
              <a:buChar char="Ã"/>
            </a:pPr>
            <a:r>
              <a:rPr lang="fa-IR" altLang="tr-TR" sz="2400" dirty="0">
                <a:solidFill>
                  <a:schemeClr val="accent1">
                    <a:lumMod val="50000"/>
                  </a:schemeClr>
                </a:solidFill>
                <a:cs typeface="B Nazanin" panose="00000400000000000000" pitchFamily="2" charset="-78"/>
              </a:rPr>
              <a:t>جست و جوي هزينه يکنواخت</a:t>
            </a:r>
          </a:p>
          <a:p>
            <a:pPr algn="r" rtl="1">
              <a:spcBef>
                <a:spcPct val="30000"/>
              </a:spcBef>
              <a:buClr>
                <a:srgbClr val="00D600"/>
              </a:buClr>
              <a:buFont typeface="Wingdings" panose="05000000000000000000" pitchFamily="2" charset="2"/>
              <a:buChar char="Ã"/>
            </a:pPr>
            <a:r>
              <a:rPr lang="fa-IR" altLang="tr-TR" sz="2400" dirty="0">
                <a:solidFill>
                  <a:schemeClr val="accent1">
                    <a:lumMod val="50000"/>
                  </a:schemeClr>
                </a:solidFill>
                <a:cs typeface="B Nazanin" panose="00000400000000000000" pitchFamily="2" charset="-78"/>
              </a:rPr>
              <a:t>جست و جوي عمقي محدود</a:t>
            </a:r>
          </a:p>
          <a:p>
            <a:pPr algn="r" rtl="1">
              <a:spcBef>
                <a:spcPct val="30000"/>
              </a:spcBef>
              <a:buClr>
                <a:srgbClr val="00D600"/>
              </a:buClr>
              <a:buFont typeface="Wingdings" panose="05000000000000000000" pitchFamily="2" charset="2"/>
              <a:buChar char="Ã"/>
            </a:pPr>
            <a:r>
              <a:rPr lang="fa-IR" altLang="tr-TR" sz="2400" dirty="0">
                <a:solidFill>
                  <a:schemeClr val="accent1">
                    <a:lumMod val="50000"/>
                  </a:schemeClr>
                </a:solidFill>
                <a:cs typeface="B Nazanin" panose="00000400000000000000" pitchFamily="2" charset="-78"/>
              </a:rPr>
              <a:t>جست و جوي دو طرفه</a:t>
            </a:r>
            <a:endParaRPr lang="en-US" altLang="tr-TR" sz="2400" dirty="0">
              <a:solidFill>
                <a:schemeClr val="accent1">
                  <a:lumMod val="50000"/>
                </a:schemeClr>
              </a:solidFill>
              <a:cs typeface="B Nazanin" panose="00000400000000000000" pitchFamily="2" charset="-78"/>
            </a:endParaRPr>
          </a:p>
        </p:txBody>
      </p:sp>
    </p:spTree>
    <p:extLst>
      <p:ext uri="{BB962C8B-B14F-4D97-AF65-F5344CB8AC3E}">
        <p14:creationId xmlns:p14="http://schemas.microsoft.com/office/powerpoint/2010/main" val="36464340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Date Placeholder 3"/>
          <p:cNvSpPr>
            <a:spLocks noGrp="1"/>
          </p:cNvSpPr>
          <p:nvPr>
            <p:ph type="dt" sz="quarter" idx="10"/>
          </p:nvPr>
        </p:nvSpPr>
        <p:spPr/>
        <p:txBody>
          <a:bodyPr/>
          <a:lstStyle/>
          <a:p>
            <a:pPr>
              <a:defRPr/>
            </a:pPr>
            <a:fld id="{E95C4794-6EA6-4575-94D3-28FFB1D24AC5}" type="datetime1">
              <a:rPr lang="tr-TR" altLang="en-US" smtClean="0"/>
              <a:t>18.02.2016</a:t>
            </a:fld>
            <a:endParaRPr lang="en-US" altLang="en-US"/>
          </a:p>
        </p:txBody>
      </p:sp>
      <p:sp>
        <p:nvSpPr>
          <p:cNvPr id="49" name="Footer Placeholder 4"/>
          <p:cNvSpPr>
            <a:spLocks noGrp="1"/>
          </p:cNvSpPr>
          <p:nvPr>
            <p:ph type="ftr"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latin typeface="Garamond" panose="02020404030301010803" pitchFamily="18" charset="0"/>
              </a:rPr>
              <a:t>AI, Solving problems by search</a:t>
            </a:r>
            <a:endParaRPr lang="en-US" altLang="en-US">
              <a:latin typeface="Garamond" panose="02020404030301010803" pitchFamily="18" charset="0"/>
            </a:endParaRPr>
          </a:p>
        </p:txBody>
      </p:sp>
      <p:sp>
        <p:nvSpPr>
          <p:cNvPr id="50"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EA0B2CC-12DF-4B9D-83F5-391AB8A23447}" type="slidenum">
              <a:rPr lang="ar-SA" altLang="en-US">
                <a:latin typeface="Garamond" panose="02020404030301010803" pitchFamily="18" charset="0"/>
              </a:rPr>
              <a:pPr eaLnBrk="1" hangingPunct="1"/>
              <a:t>29</a:t>
            </a:fld>
            <a:endParaRPr lang="en-US" altLang="en-US">
              <a:latin typeface="Garamond" panose="02020404030301010803" pitchFamily="18" charset="0"/>
            </a:endParaRPr>
          </a:p>
        </p:txBody>
      </p:sp>
      <p:sp>
        <p:nvSpPr>
          <p:cNvPr id="140293" name="Text Box 2"/>
          <p:cNvSpPr txBox="1">
            <a:spLocks noChangeArrowheads="1"/>
          </p:cNvSpPr>
          <p:nvPr/>
        </p:nvSpPr>
        <p:spPr bwMode="auto">
          <a:xfrm>
            <a:off x="395288" y="990600"/>
            <a:ext cx="7316787" cy="707886"/>
          </a:xfrm>
          <a:prstGeom prst="rect">
            <a:avLst/>
          </a:prstGeom>
          <a:gradFill rotWithShape="0">
            <a:gsLst>
              <a:gs pos="0">
                <a:schemeClr val="bg1"/>
              </a:gs>
              <a:gs pos="100000">
                <a:srgbClr val="CCCC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tr-TR" sz="4000" dirty="0" smtClean="0">
                <a:solidFill>
                  <a:schemeClr val="accent1">
                    <a:lumMod val="50000"/>
                  </a:schemeClr>
                </a:solidFill>
                <a:cs typeface="Lotus" pitchFamily="2" charset="-78"/>
              </a:rPr>
              <a:t>Breadth-first </a:t>
            </a:r>
            <a:r>
              <a:rPr lang="en-US" altLang="tr-TR" sz="4000" dirty="0">
                <a:solidFill>
                  <a:schemeClr val="accent1">
                    <a:lumMod val="50000"/>
                  </a:schemeClr>
                </a:solidFill>
                <a:cs typeface="Lotus" pitchFamily="2" charset="-78"/>
              </a:rPr>
              <a:t>search</a:t>
            </a:r>
            <a:endParaRPr lang="en-US" altLang="tr-TR" sz="2000" dirty="0">
              <a:latin typeface="Times New Roman" panose="02020603050405020304" pitchFamily="18" charset="0"/>
              <a:cs typeface="Homa" pitchFamily="2" charset="-78"/>
            </a:endParaRPr>
          </a:p>
        </p:txBody>
      </p:sp>
      <p:sp>
        <p:nvSpPr>
          <p:cNvPr id="140294" name="Text Box 3"/>
          <p:cNvSpPr txBox="1">
            <a:spLocks noChangeArrowheads="1"/>
          </p:cNvSpPr>
          <p:nvPr/>
        </p:nvSpPr>
        <p:spPr bwMode="auto">
          <a:xfrm>
            <a:off x="323850" y="1874838"/>
            <a:ext cx="79930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tr-TR" sz="4000" dirty="0" smtClean="0">
                <a:solidFill>
                  <a:schemeClr val="accent1">
                    <a:lumMod val="50000"/>
                  </a:schemeClr>
                </a:solidFill>
                <a:cs typeface="B Nazanin" panose="00000400000000000000" pitchFamily="2" charset="-78"/>
              </a:rPr>
              <a:t> </a:t>
            </a:r>
            <a:r>
              <a:rPr lang="fa-IR" altLang="tr-TR" sz="4000" dirty="0" smtClean="0">
                <a:solidFill>
                  <a:schemeClr val="accent1">
                    <a:lumMod val="50000"/>
                  </a:schemeClr>
                </a:solidFill>
                <a:cs typeface="B Nazanin" panose="00000400000000000000" pitchFamily="2" charset="-78"/>
              </a:rPr>
              <a:t>جستجوي عرضي</a:t>
            </a:r>
            <a:endParaRPr lang="en-US" altLang="tr-TR" sz="4000" dirty="0">
              <a:solidFill>
                <a:schemeClr val="accent1">
                  <a:lumMod val="50000"/>
                </a:schemeClr>
              </a:solidFill>
              <a:cs typeface="B Nazanin" panose="00000400000000000000" pitchFamily="2" charset="-78"/>
            </a:endParaRPr>
          </a:p>
        </p:txBody>
      </p:sp>
      <p:grpSp>
        <p:nvGrpSpPr>
          <p:cNvPr id="140295" name="Group 4"/>
          <p:cNvGrpSpPr>
            <a:grpSpLocks/>
          </p:cNvGrpSpPr>
          <p:nvPr/>
        </p:nvGrpSpPr>
        <p:grpSpPr bwMode="auto">
          <a:xfrm>
            <a:off x="1663700" y="2882900"/>
            <a:ext cx="6172200" cy="2971800"/>
            <a:chOff x="912" y="1680"/>
            <a:chExt cx="3888" cy="1872"/>
          </a:xfrm>
        </p:grpSpPr>
        <p:sp>
          <p:nvSpPr>
            <p:cNvPr id="140304" name="Oval 5"/>
            <p:cNvSpPr>
              <a:spLocks noChangeArrowheads="1"/>
            </p:cNvSpPr>
            <p:nvPr/>
          </p:nvSpPr>
          <p:spPr bwMode="auto">
            <a:xfrm>
              <a:off x="2880" y="1680"/>
              <a:ext cx="240" cy="240"/>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eaLnBrk="1" hangingPunct="1"/>
              <a:r>
                <a:rPr lang="en-US" altLang="tr-TR" b="1"/>
                <a:t>A</a:t>
              </a:r>
            </a:p>
          </p:txBody>
        </p:sp>
        <p:sp>
          <p:nvSpPr>
            <p:cNvPr id="140305" name="Oval 6"/>
            <p:cNvSpPr>
              <a:spLocks noChangeArrowheads="1"/>
            </p:cNvSpPr>
            <p:nvPr/>
          </p:nvSpPr>
          <p:spPr bwMode="auto">
            <a:xfrm>
              <a:off x="1632" y="2160"/>
              <a:ext cx="240" cy="240"/>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eaLnBrk="1" hangingPunct="1"/>
              <a:r>
                <a:rPr lang="en-US" altLang="tr-TR" b="1"/>
                <a:t>B</a:t>
              </a:r>
            </a:p>
          </p:txBody>
        </p:sp>
        <p:sp>
          <p:nvSpPr>
            <p:cNvPr id="140306" name="Oval 7"/>
            <p:cNvSpPr>
              <a:spLocks noChangeArrowheads="1"/>
            </p:cNvSpPr>
            <p:nvPr/>
          </p:nvSpPr>
          <p:spPr bwMode="auto">
            <a:xfrm>
              <a:off x="3072" y="2160"/>
              <a:ext cx="240" cy="240"/>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eaLnBrk="1" hangingPunct="1"/>
              <a:r>
                <a:rPr lang="en-US" altLang="tr-TR" b="1"/>
                <a:t>C</a:t>
              </a:r>
            </a:p>
          </p:txBody>
        </p:sp>
        <p:sp>
          <p:nvSpPr>
            <p:cNvPr id="140307" name="Oval 8"/>
            <p:cNvSpPr>
              <a:spLocks noChangeArrowheads="1"/>
            </p:cNvSpPr>
            <p:nvPr/>
          </p:nvSpPr>
          <p:spPr bwMode="auto">
            <a:xfrm>
              <a:off x="4272" y="2160"/>
              <a:ext cx="240" cy="240"/>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eaLnBrk="1" hangingPunct="1"/>
              <a:r>
                <a:rPr lang="en-US" altLang="tr-TR" b="1"/>
                <a:t>D</a:t>
              </a:r>
            </a:p>
          </p:txBody>
        </p:sp>
        <p:sp>
          <p:nvSpPr>
            <p:cNvPr id="140308" name="Oval 9"/>
            <p:cNvSpPr>
              <a:spLocks noChangeArrowheads="1"/>
            </p:cNvSpPr>
            <p:nvPr/>
          </p:nvSpPr>
          <p:spPr bwMode="auto">
            <a:xfrm>
              <a:off x="1200" y="2664"/>
              <a:ext cx="240" cy="240"/>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eaLnBrk="1" hangingPunct="1"/>
              <a:r>
                <a:rPr lang="en-US" altLang="tr-TR" b="1"/>
                <a:t>E</a:t>
              </a:r>
            </a:p>
          </p:txBody>
        </p:sp>
        <p:sp>
          <p:nvSpPr>
            <p:cNvPr id="140309" name="Oval 10"/>
            <p:cNvSpPr>
              <a:spLocks noChangeArrowheads="1"/>
            </p:cNvSpPr>
            <p:nvPr/>
          </p:nvSpPr>
          <p:spPr bwMode="auto">
            <a:xfrm>
              <a:off x="1920" y="2664"/>
              <a:ext cx="240" cy="240"/>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eaLnBrk="1" hangingPunct="1"/>
              <a:r>
                <a:rPr lang="en-US" altLang="tr-TR" b="1"/>
                <a:t>F</a:t>
              </a:r>
            </a:p>
          </p:txBody>
        </p:sp>
        <p:sp>
          <p:nvSpPr>
            <p:cNvPr id="140310" name="Oval 11"/>
            <p:cNvSpPr>
              <a:spLocks noChangeArrowheads="1"/>
            </p:cNvSpPr>
            <p:nvPr/>
          </p:nvSpPr>
          <p:spPr bwMode="auto">
            <a:xfrm>
              <a:off x="2736" y="2664"/>
              <a:ext cx="240" cy="240"/>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eaLnBrk="1" hangingPunct="1"/>
              <a:r>
                <a:rPr lang="en-US" altLang="tr-TR" b="1"/>
                <a:t>G</a:t>
              </a:r>
            </a:p>
          </p:txBody>
        </p:sp>
        <p:sp>
          <p:nvSpPr>
            <p:cNvPr id="140311" name="Oval 12"/>
            <p:cNvSpPr>
              <a:spLocks noChangeArrowheads="1"/>
            </p:cNvSpPr>
            <p:nvPr/>
          </p:nvSpPr>
          <p:spPr bwMode="auto">
            <a:xfrm>
              <a:off x="3552" y="2664"/>
              <a:ext cx="240" cy="240"/>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eaLnBrk="1" hangingPunct="1"/>
              <a:r>
                <a:rPr lang="en-US" altLang="tr-TR" b="1"/>
                <a:t>H</a:t>
              </a:r>
            </a:p>
          </p:txBody>
        </p:sp>
        <p:sp>
          <p:nvSpPr>
            <p:cNvPr id="140312" name="Oval 13"/>
            <p:cNvSpPr>
              <a:spLocks noChangeArrowheads="1"/>
            </p:cNvSpPr>
            <p:nvPr/>
          </p:nvSpPr>
          <p:spPr bwMode="auto">
            <a:xfrm>
              <a:off x="4560" y="2664"/>
              <a:ext cx="240" cy="240"/>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eaLnBrk="1" hangingPunct="1"/>
              <a:r>
                <a:rPr lang="en-US" altLang="tr-TR" b="1"/>
                <a:t>I</a:t>
              </a:r>
            </a:p>
          </p:txBody>
        </p:sp>
        <p:sp>
          <p:nvSpPr>
            <p:cNvPr id="140313" name="Oval 14"/>
            <p:cNvSpPr>
              <a:spLocks noChangeArrowheads="1"/>
            </p:cNvSpPr>
            <p:nvPr/>
          </p:nvSpPr>
          <p:spPr bwMode="auto">
            <a:xfrm>
              <a:off x="912" y="3312"/>
              <a:ext cx="240" cy="240"/>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eaLnBrk="1" hangingPunct="1"/>
              <a:r>
                <a:rPr lang="en-US" altLang="tr-TR" b="1"/>
                <a:t>J</a:t>
              </a:r>
            </a:p>
          </p:txBody>
        </p:sp>
        <p:sp>
          <p:nvSpPr>
            <p:cNvPr id="140314" name="Oval 15"/>
            <p:cNvSpPr>
              <a:spLocks noChangeArrowheads="1"/>
            </p:cNvSpPr>
            <p:nvPr/>
          </p:nvSpPr>
          <p:spPr bwMode="auto">
            <a:xfrm>
              <a:off x="1392" y="3312"/>
              <a:ext cx="240" cy="240"/>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eaLnBrk="1" hangingPunct="1"/>
              <a:r>
                <a:rPr lang="en-US" altLang="tr-TR" b="1"/>
                <a:t>K</a:t>
              </a:r>
            </a:p>
          </p:txBody>
        </p:sp>
        <p:sp>
          <p:nvSpPr>
            <p:cNvPr id="140315" name="Oval 16"/>
            <p:cNvSpPr>
              <a:spLocks noChangeArrowheads="1"/>
            </p:cNvSpPr>
            <p:nvPr/>
          </p:nvSpPr>
          <p:spPr bwMode="auto">
            <a:xfrm>
              <a:off x="2016" y="3312"/>
              <a:ext cx="240" cy="240"/>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eaLnBrk="1" hangingPunct="1"/>
              <a:r>
                <a:rPr lang="en-US" altLang="tr-TR" b="1"/>
                <a:t>L</a:t>
              </a:r>
            </a:p>
          </p:txBody>
        </p:sp>
        <p:sp>
          <p:nvSpPr>
            <p:cNvPr id="140316" name="Oval 17"/>
            <p:cNvSpPr>
              <a:spLocks noChangeArrowheads="1"/>
            </p:cNvSpPr>
            <p:nvPr/>
          </p:nvSpPr>
          <p:spPr bwMode="auto">
            <a:xfrm>
              <a:off x="2880" y="3312"/>
              <a:ext cx="240" cy="240"/>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eaLnBrk="1" hangingPunct="1"/>
              <a:r>
                <a:rPr lang="en-US" altLang="tr-TR" b="1"/>
                <a:t>N</a:t>
              </a:r>
            </a:p>
          </p:txBody>
        </p:sp>
        <p:sp>
          <p:nvSpPr>
            <p:cNvPr id="140317" name="Oval 18"/>
            <p:cNvSpPr>
              <a:spLocks noChangeArrowheads="1"/>
            </p:cNvSpPr>
            <p:nvPr/>
          </p:nvSpPr>
          <p:spPr bwMode="auto">
            <a:xfrm>
              <a:off x="2544" y="3312"/>
              <a:ext cx="240" cy="240"/>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eaLnBrk="1" hangingPunct="1"/>
              <a:r>
                <a:rPr lang="en-US" altLang="tr-TR" b="1"/>
                <a:t>M</a:t>
              </a:r>
            </a:p>
          </p:txBody>
        </p:sp>
        <p:sp>
          <p:nvSpPr>
            <p:cNvPr id="140318" name="Oval 19"/>
            <p:cNvSpPr>
              <a:spLocks noChangeArrowheads="1"/>
            </p:cNvSpPr>
            <p:nvPr/>
          </p:nvSpPr>
          <p:spPr bwMode="auto">
            <a:xfrm>
              <a:off x="3216" y="3312"/>
              <a:ext cx="240" cy="240"/>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eaLnBrk="1" hangingPunct="1"/>
              <a:r>
                <a:rPr lang="en-US" altLang="tr-TR" b="1"/>
                <a:t>O</a:t>
              </a:r>
            </a:p>
          </p:txBody>
        </p:sp>
        <p:sp>
          <p:nvSpPr>
            <p:cNvPr id="140319" name="Oval 20"/>
            <p:cNvSpPr>
              <a:spLocks noChangeArrowheads="1"/>
            </p:cNvSpPr>
            <p:nvPr/>
          </p:nvSpPr>
          <p:spPr bwMode="auto">
            <a:xfrm>
              <a:off x="3648" y="3312"/>
              <a:ext cx="240" cy="240"/>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eaLnBrk="1" hangingPunct="1"/>
              <a:r>
                <a:rPr lang="en-US" altLang="tr-TR" b="1"/>
                <a:t>P</a:t>
              </a:r>
            </a:p>
          </p:txBody>
        </p:sp>
        <p:sp>
          <p:nvSpPr>
            <p:cNvPr id="140320" name="Oval 21"/>
            <p:cNvSpPr>
              <a:spLocks noChangeArrowheads="1"/>
            </p:cNvSpPr>
            <p:nvPr/>
          </p:nvSpPr>
          <p:spPr bwMode="auto">
            <a:xfrm>
              <a:off x="3984" y="3312"/>
              <a:ext cx="240" cy="240"/>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eaLnBrk="1" hangingPunct="1"/>
              <a:r>
                <a:rPr lang="en-US" altLang="tr-TR" b="1"/>
                <a:t>Q</a:t>
              </a:r>
            </a:p>
          </p:txBody>
        </p:sp>
        <p:cxnSp>
          <p:nvCxnSpPr>
            <p:cNvPr id="140321" name="AutoShape 22"/>
            <p:cNvCxnSpPr>
              <a:cxnSpLocks noChangeShapeType="1"/>
              <a:stCxn id="140304" idx="4"/>
              <a:endCxn id="140305" idx="0"/>
            </p:cNvCxnSpPr>
            <p:nvPr/>
          </p:nvCxnSpPr>
          <p:spPr bwMode="auto">
            <a:xfrm flipH="1">
              <a:off x="1752" y="1920"/>
              <a:ext cx="1248" cy="24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0322" name="AutoShape 23"/>
            <p:cNvCxnSpPr>
              <a:cxnSpLocks noChangeShapeType="1"/>
              <a:stCxn id="140304" idx="4"/>
              <a:endCxn id="140306" idx="0"/>
            </p:cNvCxnSpPr>
            <p:nvPr/>
          </p:nvCxnSpPr>
          <p:spPr bwMode="auto">
            <a:xfrm>
              <a:off x="3000" y="1920"/>
              <a:ext cx="192" cy="24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0323" name="AutoShape 24"/>
            <p:cNvCxnSpPr>
              <a:cxnSpLocks noChangeShapeType="1"/>
              <a:stCxn id="140304" idx="4"/>
              <a:endCxn id="140307" idx="0"/>
            </p:cNvCxnSpPr>
            <p:nvPr/>
          </p:nvCxnSpPr>
          <p:spPr bwMode="auto">
            <a:xfrm>
              <a:off x="3000" y="1920"/>
              <a:ext cx="1392" cy="24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0324" name="AutoShape 25"/>
            <p:cNvCxnSpPr>
              <a:cxnSpLocks noChangeShapeType="1"/>
              <a:stCxn id="140305" idx="4"/>
              <a:endCxn id="140308" idx="0"/>
            </p:cNvCxnSpPr>
            <p:nvPr/>
          </p:nvCxnSpPr>
          <p:spPr bwMode="auto">
            <a:xfrm flipH="1">
              <a:off x="1320" y="2400"/>
              <a:ext cx="432" cy="264"/>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0325" name="AutoShape 26"/>
            <p:cNvCxnSpPr>
              <a:cxnSpLocks noChangeShapeType="1"/>
              <a:stCxn id="140305" idx="4"/>
              <a:endCxn id="140309" idx="0"/>
            </p:cNvCxnSpPr>
            <p:nvPr/>
          </p:nvCxnSpPr>
          <p:spPr bwMode="auto">
            <a:xfrm>
              <a:off x="1752" y="2400"/>
              <a:ext cx="288" cy="264"/>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0326" name="AutoShape 27"/>
            <p:cNvCxnSpPr>
              <a:cxnSpLocks noChangeShapeType="1"/>
              <a:stCxn id="140306" idx="4"/>
              <a:endCxn id="140310" idx="0"/>
            </p:cNvCxnSpPr>
            <p:nvPr/>
          </p:nvCxnSpPr>
          <p:spPr bwMode="auto">
            <a:xfrm flipH="1">
              <a:off x="2856" y="2400"/>
              <a:ext cx="336" cy="264"/>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0327" name="AutoShape 28"/>
            <p:cNvCxnSpPr>
              <a:cxnSpLocks noChangeShapeType="1"/>
              <a:stCxn id="140306" idx="4"/>
              <a:endCxn id="140311" idx="0"/>
            </p:cNvCxnSpPr>
            <p:nvPr/>
          </p:nvCxnSpPr>
          <p:spPr bwMode="auto">
            <a:xfrm>
              <a:off x="3192" y="2400"/>
              <a:ext cx="480" cy="264"/>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0328" name="AutoShape 29"/>
            <p:cNvCxnSpPr>
              <a:cxnSpLocks noChangeShapeType="1"/>
              <a:stCxn id="140307" idx="4"/>
              <a:endCxn id="140312" idx="0"/>
            </p:cNvCxnSpPr>
            <p:nvPr/>
          </p:nvCxnSpPr>
          <p:spPr bwMode="auto">
            <a:xfrm>
              <a:off x="4392" y="2400"/>
              <a:ext cx="288" cy="264"/>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0329" name="AutoShape 30"/>
            <p:cNvCxnSpPr>
              <a:cxnSpLocks noChangeShapeType="1"/>
              <a:stCxn id="140308" idx="4"/>
              <a:endCxn id="140313" idx="0"/>
            </p:cNvCxnSpPr>
            <p:nvPr/>
          </p:nvCxnSpPr>
          <p:spPr bwMode="auto">
            <a:xfrm flipH="1">
              <a:off x="1032" y="2904"/>
              <a:ext cx="288" cy="40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0330" name="AutoShape 31"/>
            <p:cNvCxnSpPr>
              <a:cxnSpLocks noChangeShapeType="1"/>
              <a:stCxn id="140308" idx="4"/>
              <a:endCxn id="140314" idx="0"/>
            </p:cNvCxnSpPr>
            <p:nvPr/>
          </p:nvCxnSpPr>
          <p:spPr bwMode="auto">
            <a:xfrm>
              <a:off x="1320" y="2904"/>
              <a:ext cx="192" cy="40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0331" name="AutoShape 32"/>
            <p:cNvCxnSpPr>
              <a:cxnSpLocks noChangeShapeType="1"/>
              <a:stCxn id="140309" idx="4"/>
              <a:endCxn id="140315" idx="0"/>
            </p:cNvCxnSpPr>
            <p:nvPr/>
          </p:nvCxnSpPr>
          <p:spPr bwMode="auto">
            <a:xfrm>
              <a:off x="2040" y="2904"/>
              <a:ext cx="96" cy="40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0332" name="AutoShape 33"/>
            <p:cNvCxnSpPr>
              <a:cxnSpLocks noChangeShapeType="1"/>
              <a:stCxn id="140310" idx="4"/>
              <a:endCxn id="140317" idx="0"/>
            </p:cNvCxnSpPr>
            <p:nvPr/>
          </p:nvCxnSpPr>
          <p:spPr bwMode="auto">
            <a:xfrm flipH="1">
              <a:off x="2664" y="2904"/>
              <a:ext cx="192" cy="40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0333" name="AutoShape 34"/>
            <p:cNvCxnSpPr>
              <a:cxnSpLocks noChangeShapeType="1"/>
              <a:stCxn id="140311" idx="4"/>
              <a:endCxn id="140318" idx="0"/>
            </p:cNvCxnSpPr>
            <p:nvPr/>
          </p:nvCxnSpPr>
          <p:spPr bwMode="auto">
            <a:xfrm flipH="1">
              <a:off x="3336" y="2904"/>
              <a:ext cx="336" cy="40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0334" name="AutoShape 35"/>
            <p:cNvCxnSpPr>
              <a:cxnSpLocks noChangeShapeType="1"/>
              <a:stCxn id="140311" idx="4"/>
              <a:endCxn id="140319" idx="0"/>
            </p:cNvCxnSpPr>
            <p:nvPr/>
          </p:nvCxnSpPr>
          <p:spPr bwMode="auto">
            <a:xfrm>
              <a:off x="3672" y="2904"/>
              <a:ext cx="96" cy="40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0335" name="AutoShape 36"/>
            <p:cNvCxnSpPr>
              <a:cxnSpLocks noChangeShapeType="1"/>
              <a:stCxn id="140311" idx="4"/>
              <a:endCxn id="140320" idx="0"/>
            </p:cNvCxnSpPr>
            <p:nvPr/>
          </p:nvCxnSpPr>
          <p:spPr bwMode="auto">
            <a:xfrm>
              <a:off x="3672" y="2904"/>
              <a:ext cx="432" cy="40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0336" name="AutoShape 37"/>
            <p:cNvCxnSpPr>
              <a:cxnSpLocks noChangeShapeType="1"/>
              <a:stCxn id="140310" idx="4"/>
              <a:endCxn id="140316" idx="0"/>
            </p:cNvCxnSpPr>
            <p:nvPr/>
          </p:nvCxnSpPr>
          <p:spPr bwMode="auto">
            <a:xfrm>
              <a:off x="2856" y="2904"/>
              <a:ext cx="144" cy="40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40337" name="Rectangle 38"/>
            <p:cNvSpPr>
              <a:spLocks noChangeArrowheads="1"/>
            </p:cNvSpPr>
            <p:nvPr/>
          </p:nvSpPr>
          <p:spPr bwMode="auto">
            <a:xfrm>
              <a:off x="2016" y="3312"/>
              <a:ext cx="240" cy="240"/>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sp>
          <p:nvSpPr>
            <p:cNvPr id="140338" name="Rectangle 39"/>
            <p:cNvSpPr>
              <a:spLocks noChangeArrowheads="1"/>
            </p:cNvSpPr>
            <p:nvPr/>
          </p:nvSpPr>
          <p:spPr bwMode="auto">
            <a:xfrm>
              <a:off x="4560" y="2666"/>
              <a:ext cx="240" cy="240"/>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grpSp>
      <p:sp>
        <p:nvSpPr>
          <p:cNvPr id="162856" name="Rectangle 40"/>
          <p:cNvSpPr>
            <a:spLocks noChangeArrowheads="1"/>
          </p:cNvSpPr>
          <p:nvPr/>
        </p:nvSpPr>
        <p:spPr bwMode="auto">
          <a:xfrm>
            <a:off x="520700" y="4829175"/>
            <a:ext cx="2682875" cy="1406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sp>
        <p:nvSpPr>
          <p:cNvPr id="162857" name="Rectangle 41"/>
          <p:cNvSpPr>
            <a:spLocks noChangeArrowheads="1"/>
          </p:cNvSpPr>
          <p:nvPr/>
        </p:nvSpPr>
        <p:spPr bwMode="auto">
          <a:xfrm>
            <a:off x="2044700" y="3263900"/>
            <a:ext cx="6477000" cy="76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sp>
        <p:nvSpPr>
          <p:cNvPr id="162858" name="Rectangle 42"/>
          <p:cNvSpPr>
            <a:spLocks noChangeArrowheads="1"/>
          </p:cNvSpPr>
          <p:nvPr/>
        </p:nvSpPr>
        <p:spPr bwMode="auto">
          <a:xfrm>
            <a:off x="1435100" y="4025900"/>
            <a:ext cx="2682875" cy="803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sp>
        <p:nvSpPr>
          <p:cNvPr id="162859" name="Rectangle 43"/>
          <p:cNvSpPr>
            <a:spLocks noChangeArrowheads="1"/>
          </p:cNvSpPr>
          <p:nvPr/>
        </p:nvSpPr>
        <p:spPr bwMode="auto">
          <a:xfrm>
            <a:off x="4178300" y="4025900"/>
            <a:ext cx="2682875" cy="803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sp>
        <p:nvSpPr>
          <p:cNvPr id="162860" name="Rectangle 44"/>
          <p:cNvSpPr>
            <a:spLocks noChangeArrowheads="1"/>
          </p:cNvSpPr>
          <p:nvPr/>
        </p:nvSpPr>
        <p:spPr bwMode="auto">
          <a:xfrm>
            <a:off x="6997700" y="4025900"/>
            <a:ext cx="1905000" cy="879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sp>
        <p:nvSpPr>
          <p:cNvPr id="162861" name="Rectangle 45"/>
          <p:cNvSpPr>
            <a:spLocks noChangeArrowheads="1"/>
          </p:cNvSpPr>
          <p:nvPr/>
        </p:nvSpPr>
        <p:spPr bwMode="auto">
          <a:xfrm>
            <a:off x="3187700" y="4829175"/>
            <a:ext cx="930275" cy="13096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sp>
        <p:nvSpPr>
          <p:cNvPr id="162862" name="Rectangle 46"/>
          <p:cNvSpPr>
            <a:spLocks noChangeArrowheads="1"/>
          </p:cNvSpPr>
          <p:nvPr/>
        </p:nvSpPr>
        <p:spPr bwMode="auto">
          <a:xfrm>
            <a:off x="4225925" y="4833938"/>
            <a:ext cx="965200" cy="1304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sp>
        <p:nvSpPr>
          <p:cNvPr id="162863" name="Rectangle 47"/>
          <p:cNvSpPr>
            <a:spLocks noChangeArrowheads="1"/>
          </p:cNvSpPr>
          <p:nvPr/>
        </p:nvSpPr>
        <p:spPr bwMode="auto">
          <a:xfrm>
            <a:off x="5245100" y="4829175"/>
            <a:ext cx="1717675" cy="1406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pic>
        <p:nvPicPr>
          <p:cNvPr id="51" name="Picture 5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0109" y="9094"/>
            <a:ext cx="1103891" cy="1539638"/>
          </a:xfrm>
          <a:prstGeom prst="rect">
            <a:avLst/>
          </a:prstGeom>
        </p:spPr>
      </p:pic>
    </p:spTree>
    <p:extLst>
      <p:ext uri="{BB962C8B-B14F-4D97-AF65-F5344CB8AC3E}">
        <p14:creationId xmlns:p14="http://schemas.microsoft.com/office/powerpoint/2010/main" val="27966744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2857"/>
                                        </p:tgtEl>
                                        <p:attrNameLst>
                                          <p:attrName>style.visibility</p:attrName>
                                        </p:attrNameLst>
                                      </p:cBhvr>
                                      <p:to>
                                        <p:strVal val="visible"/>
                                      </p:to>
                                    </p:set>
                                    <p:animEffect transition="in" filter="fade">
                                      <p:cBhvr>
                                        <p:cTn id="7" dur="500"/>
                                        <p:tgtEl>
                                          <p:spTgt spid="16285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2858"/>
                                        </p:tgtEl>
                                        <p:attrNameLst>
                                          <p:attrName>style.visibility</p:attrName>
                                        </p:attrNameLst>
                                      </p:cBhvr>
                                      <p:to>
                                        <p:strVal val="visible"/>
                                      </p:to>
                                    </p:set>
                                    <p:animEffect transition="in" filter="fade">
                                      <p:cBhvr>
                                        <p:cTn id="10" dur="500"/>
                                        <p:tgtEl>
                                          <p:spTgt spid="1628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2859"/>
                                        </p:tgtEl>
                                        <p:attrNameLst>
                                          <p:attrName>style.visibility</p:attrName>
                                        </p:attrNameLst>
                                      </p:cBhvr>
                                      <p:to>
                                        <p:strVal val="visible"/>
                                      </p:to>
                                    </p:set>
                                    <p:animEffect transition="in" filter="fade">
                                      <p:cBhvr>
                                        <p:cTn id="13" dur="500"/>
                                        <p:tgtEl>
                                          <p:spTgt spid="16285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2860"/>
                                        </p:tgtEl>
                                        <p:attrNameLst>
                                          <p:attrName>style.visibility</p:attrName>
                                        </p:attrNameLst>
                                      </p:cBhvr>
                                      <p:to>
                                        <p:strVal val="visible"/>
                                      </p:to>
                                    </p:set>
                                    <p:animEffect transition="in" filter="fade">
                                      <p:cBhvr>
                                        <p:cTn id="16" dur="500"/>
                                        <p:tgtEl>
                                          <p:spTgt spid="16286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2862"/>
                                        </p:tgtEl>
                                        <p:attrNameLst>
                                          <p:attrName>style.visibility</p:attrName>
                                        </p:attrNameLst>
                                      </p:cBhvr>
                                      <p:to>
                                        <p:strVal val="visible"/>
                                      </p:to>
                                    </p:set>
                                    <p:animEffect transition="in" filter="fade">
                                      <p:cBhvr>
                                        <p:cTn id="19" dur="500"/>
                                        <p:tgtEl>
                                          <p:spTgt spid="16286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2861"/>
                                        </p:tgtEl>
                                        <p:attrNameLst>
                                          <p:attrName>style.visibility</p:attrName>
                                        </p:attrNameLst>
                                      </p:cBhvr>
                                      <p:to>
                                        <p:strVal val="visible"/>
                                      </p:to>
                                    </p:set>
                                    <p:animEffect transition="in" filter="fade">
                                      <p:cBhvr>
                                        <p:cTn id="22" dur="500"/>
                                        <p:tgtEl>
                                          <p:spTgt spid="16286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2863"/>
                                        </p:tgtEl>
                                        <p:attrNameLst>
                                          <p:attrName>style.visibility</p:attrName>
                                        </p:attrNameLst>
                                      </p:cBhvr>
                                      <p:to>
                                        <p:strVal val="visible"/>
                                      </p:to>
                                    </p:set>
                                    <p:animEffect transition="in" filter="fade">
                                      <p:cBhvr>
                                        <p:cTn id="25" dur="500"/>
                                        <p:tgtEl>
                                          <p:spTgt spid="16286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2856"/>
                                        </p:tgtEl>
                                        <p:attrNameLst>
                                          <p:attrName>style.visibility</p:attrName>
                                        </p:attrNameLst>
                                      </p:cBhvr>
                                      <p:to>
                                        <p:strVal val="visible"/>
                                      </p:to>
                                    </p:set>
                                    <p:animEffect transition="in" filter="fade">
                                      <p:cBhvr>
                                        <p:cTn id="28" dur="500"/>
                                        <p:tgtEl>
                                          <p:spTgt spid="16285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xit" presetSubtype="0" fill="hold" grpId="1" nodeType="clickEffect">
                                  <p:stCondLst>
                                    <p:cond delay="0"/>
                                  </p:stCondLst>
                                  <p:childTnLst>
                                    <p:animEffect transition="out" filter="fade">
                                      <p:cBhvr>
                                        <p:cTn id="32" dur="1000"/>
                                        <p:tgtEl>
                                          <p:spTgt spid="162857"/>
                                        </p:tgtEl>
                                      </p:cBhvr>
                                    </p:animEffect>
                                    <p:set>
                                      <p:cBhvr>
                                        <p:cTn id="33" dur="1" fill="hold">
                                          <p:stCondLst>
                                            <p:cond delay="999"/>
                                          </p:stCondLst>
                                        </p:cTn>
                                        <p:tgtEl>
                                          <p:spTgt spid="162857"/>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xit" presetSubtype="0" fill="hold" grpId="1" nodeType="clickEffect">
                                  <p:stCondLst>
                                    <p:cond delay="0"/>
                                  </p:stCondLst>
                                  <p:childTnLst>
                                    <p:animEffect transition="out" filter="fade">
                                      <p:cBhvr>
                                        <p:cTn id="37" dur="1000"/>
                                        <p:tgtEl>
                                          <p:spTgt spid="162858"/>
                                        </p:tgtEl>
                                      </p:cBhvr>
                                    </p:animEffect>
                                    <p:set>
                                      <p:cBhvr>
                                        <p:cTn id="38" dur="1" fill="hold">
                                          <p:stCondLst>
                                            <p:cond delay="999"/>
                                          </p:stCondLst>
                                        </p:cTn>
                                        <p:tgtEl>
                                          <p:spTgt spid="162858"/>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1000"/>
                                        <p:tgtEl>
                                          <p:spTgt spid="162859"/>
                                        </p:tgtEl>
                                      </p:cBhvr>
                                    </p:animEffect>
                                    <p:set>
                                      <p:cBhvr>
                                        <p:cTn id="41" dur="1" fill="hold">
                                          <p:stCondLst>
                                            <p:cond delay="999"/>
                                          </p:stCondLst>
                                        </p:cTn>
                                        <p:tgtEl>
                                          <p:spTgt spid="162859"/>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1000"/>
                                        <p:tgtEl>
                                          <p:spTgt spid="162860"/>
                                        </p:tgtEl>
                                      </p:cBhvr>
                                    </p:animEffect>
                                    <p:set>
                                      <p:cBhvr>
                                        <p:cTn id="44" dur="1" fill="hold">
                                          <p:stCondLst>
                                            <p:cond delay="999"/>
                                          </p:stCondLst>
                                        </p:cTn>
                                        <p:tgtEl>
                                          <p:spTgt spid="162860"/>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xit" presetSubtype="0" fill="hold" grpId="1" nodeType="clickEffect">
                                  <p:stCondLst>
                                    <p:cond delay="0"/>
                                  </p:stCondLst>
                                  <p:childTnLst>
                                    <p:animEffect transition="out" filter="fade">
                                      <p:cBhvr>
                                        <p:cTn id="48" dur="1000"/>
                                        <p:tgtEl>
                                          <p:spTgt spid="162861"/>
                                        </p:tgtEl>
                                      </p:cBhvr>
                                    </p:animEffect>
                                    <p:set>
                                      <p:cBhvr>
                                        <p:cTn id="49" dur="1" fill="hold">
                                          <p:stCondLst>
                                            <p:cond delay="999"/>
                                          </p:stCondLst>
                                        </p:cTn>
                                        <p:tgtEl>
                                          <p:spTgt spid="162861"/>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1000"/>
                                        <p:tgtEl>
                                          <p:spTgt spid="162862"/>
                                        </p:tgtEl>
                                      </p:cBhvr>
                                    </p:animEffect>
                                    <p:set>
                                      <p:cBhvr>
                                        <p:cTn id="52" dur="1" fill="hold">
                                          <p:stCondLst>
                                            <p:cond delay="999"/>
                                          </p:stCondLst>
                                        </p:cTn>
                                        <p:tgtEl>
                                          <p:spTgt spid="162862"/>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1000"/>
                                        <p:tgtEl>
                                          <p:spTgt spid="162863"/>
                                        </p:tgtEl>
                                      </p:cBhvr>
                                    </p:animEffect>
                                    <p:set>
                                      <p:cBhvr>
                                        <p:cTn id="55" dur="1" fill="hold">
                                          <p:stCondLst>
                                            <p:cond delay="999"/>
                                          </p:stCondLst>
                                        </p:cTn>
                                        <p:tgtEl>
                                          <p:spTgt spid="162863"/>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1000"/>
                                        <p:tgtEl>
                                          <p:spTgt spid="162856"/>
                                        </p:tgtEl>
                                      </p:cBhvr>
                                    </p:animEffect>
                                    <p:set>
                                      <p:cBhvr>
                                        <p:cTn id="58" dur="1" fill="hold">
                                          <p:stCondLst>
                                            <p:cond delay="999"/>
                                          </p:stCondLst>
                                        </p:cTn>
                                        <p:tgtEl>
                                          <p:spTgt spid="1628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56" grpId="0" animBg="1"/>
      <p:bldP spid="162856" grpId="1" animBg="1"/>
      <p:bldP spid="162857" grpId="0" animBg="1"/>
      <p:bldP spid="162857" grpId="1" animBg="1"/>
      <p:bldP spid="162858" grpId="0" animBg="1"/>
      <p:bldP spid="162858" grpId="1" animBg="1"/>
      <p:bldP spid="162859" grpId="0" animBg="1"/>
      <p:bldP spid="162859" grpId="1" animBg="1"/>
      <p:bldP spid="162860" grpId="0" animBg="1"/>
      <p:bldP spid="162860" grpId="1" animBg="1"/>
      <p:bldP spid="162861" grpId="0" animBg="1"/>
      <p:bldP spid="162861" grpId="1" animBg="1"/>
      <p:bldP spid="162862" grpId="0" animBg="1"/>
      <p:bldP spid="162862" grpId="1" animBg="1"/>
      <p:bldP spid="162863" grpId="0" animBg="1"/>
      <p:bldP spid="16286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fld id="{79793B14-F577-4194-AD53-B0CF7DE02DBF}" type="datetime1">
              <a:rPr lang="tr-TR" altLang="en-US" smtClean="0"/>
              <a:t>18.02.2016</a:t>
            </a:fld>
            <a:endParaRPr lang="en-US" altLang="en-US"/>
          </a:p>
        </p:txBody>
      </p:sp>
      <p:sp>
        <p:nvSpPr>
          <p:cNvPr id="6" name="Footer Placeholder 4"/>
          <p:cNvSpPr>
            <a:spLocks noGrp="1"/>
          </p:cNvSpPr>
          <p:nvPr>
            <p:ph type="ftr"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latin typeface="Garamond" panose="02020404030301010803" pitchFamily="18" charset="0"/>
              </a:rPr>
              <a:t>AI, Solving problems by search</a:t>
            </a:r>
            <a:endParaRPr lang="en-US" altLang="en-US">
              <a:latin typeface="Garamond" panose="02020404030301010803" pitchFamily="18" charset="0"/>
            </a:endParaRPr>
          </a:p>
        </p:txBody>
      </p:sp>
      <p:sp>
        <p:nvSpPr>
          <p:cNvPr id="7"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82347FB-D05E-4FE3-BA40-A3BE7CB97E2D}" type="slidenum">
              <a:rPr lang="ar-SA" altLang="en-US">
                <a:latin typeface="Garamond" panose="02020404030301010803" pitchFamily="18" charset="0"/>
              </a:rPr>
              <a:pPr eaLnBrk="1" hangingPunct="1"/>
              <a:t>3</a:t>
            </a:fld>
            <a:endParaRPr lang="en-US" altLang="en-US">
              <a:latin typeface="Garamond" panose="02020404030301010803" pitchFamily="18" charset="0"/>
            </a:endParaRPr>
          </a:p>
        </p:txBody>
      </p:sp>
      <p:sp>
        <p:nvSpPr>
          <p:cNvPr id="108549"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fa-IR" altLang="tr-TR" sz="4400" b="1" dirty="0">
                <a:solidFill>
                  <a:schemeClr val="accent1">
                    <a:lumMod val="50000"/>
                  </a:schemeClr>
                </a:solidFill>
                <a:latin typeface="Times New Roman" panose="02020603050405020304" pitchFamily="18" charset="0"/>
                <a:cs typeface="Homa" pitchFamily="2" charset="-78"/>
              </a:rPr>
              <a:t>حل مسئله با جستجو</a:t>
            </a:r>
            <a:endParaRPr lang="en-US" altLang="tr-TR" sz="2400" b="1" dirty="0">
              <a:solidFill>
                <a:schemeClr val="accent1">
                  <a:lumMod val="50000"/>
                </a:schemeClr>
              </a:solidFill>
              <a:latin typeface="Times New Roman" panose="02020603050405020304" pitchFamily="18" charset="0"/>
              <a:cs typeface="Homa" pitchFamily="2" charset="-78"/>
            </a:endParaRPr>
          </a:p>
        </p:txBody>
      </p:sp>
      <p:sp>
        <p:nvSpPr>
          <p:cNvPr id="108551" name="Text Box 4"/>
          <p:cNvSpPr txBox="1">
            <a:spLocks noChangeArrowheads="1"/>
          </p:cNvSpPr>
          <p:nvPr/>
        </p:nvSpPr>
        <p:spPr bwMode="auto">
          <a:xfrm>
            <a:off x="971600" y="2204864"/>
            <a:ext cx="7704088" cy="326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8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Low" rtl="1">
              <a:spcBef>
                <a:spcPct val="50000"/>
              </a:spcBef>
            </a:pPr>
            <a:r>
              <a:rPr lang="fa-IR" altLang="tr-TR" sz="3200" dirty="0" smtClean="0">
                <a:solidFill>
                  <a:srgbClr val="C00000"/>
                </a:solidFill>
                <a:cs typeface="B Nazanin" panose="00000400000000000000" pitchFamily="2" charset="-78"/>
              </a:rPr>
              <a:t>گام های </a:t>
            </a:r>
            <a:r>
              <a:rPr lang="fa-IR" altLang="tr-TR" sz="3200" dirty="0">
                <a:solidFill>
                  <a:srgbClr val="C00000"/>
                </a:solidFill>
                <a:cs typeface="B Nazanin" panose="00000400000000000000" pitchFamily="2" charset="-78"/>
              </a:rPr>
              <a:t>اساسي براي حل مسائل</a:t>
            </a:r>
          </a:p>
          <a:p>
            <a:pPr indent="-457200" algn="justLow" rtl="1">
              <a:spcBef>
                <a:spcPct val="50000"/>
              </a:spcBef>
              <a:buClr>
                <a:srgbClr val="00D600"/>
              </a:buClr>
              <a:buFont typeface="Wingdings" panose="05000000000000000000" pitchFamily="2" charset="2"/>
              <a:buChar char="Ã"/>
            </a:pPr>
            <a:r>
              <a:rPr lang="fa-IR" altLang="tr-TR" sz="2800" dirty="0">
                <a:solidFill>
                  <a:schemeClr val="accent1">
                    <a:lumMod val="50000"/>
                  </a:schemeClr>
                </a:solidFill>
                <a:cs typeface="B Nazanin" panose="00000400000000000000" pitchFamily="2" charset="-78"/>
              </a:rPr>
              <a:t>فرموله کردن هدف: </a:t>
            </a:r>
            <a:r>
              <a:rPr lang="fa-IR" altLang="tr-TR" sz="2400" dirty="0">
                <a:solidFill>
                  <a:srgbClr val="C00000"/>
                </a:solidFill>
                <a:cs typeface="B Nazanin" panose="00000400000000000000" pitchFamily="2" charset="-78"/>
              </a:rPr>
              <a:t>وضعيتهاي مطلوب نهايي کدامند؟</a:t>
            </a:r>
          </a:p>
          <a:p>
            <a:pPr indent="-457200" algn="justLow" rtl="1">
              <a:spcBef>
                <a:spcPct val="50000"/>
              </a:spcBef>
              <a:buClr>
                <a:srgbClr val="00D600"/>
              </a:buClr>
              <a:buFont typeface="Wingdings" panose="05000000000000000000" pitchFamily="2" charset="2"/>
              <a:buChar char="Ã"/>
            </a:pPr>
            <a:r>
              <a:rPr lang="fa-IR" altLang="tr-TR" sz="2800" dirty="0">
                <a:solidFill>
                  <a:schemeClr val="accent1">
                    <a:lumMod val="50000"/>
                  </a:schemeClr>
                </a:solidFill>
                <a:cs typeface="B Nazanin" panose="00000400000000000000" pitchFamily="2" charset="-78"/>
              </a:rPr>
              <a:t>فرموله کردن مسئله: </a:t>
            </a:r>
            <a:r>
              <a:rPr lang="fa-IR" altLang="tr-TR" sz="2400" dirty="0">
                <a:solidFill>
                  <a:srgbClr val="C00000"/>
                </a:solidFill>
                <a:cs typeface="B Nazanin" panose="00000400000000000000" pitchFamily="2" charset="-78"/>
              </a:rPr>
              <a:t>چه فعاليتها و وضعيتهايي براي رسيدن به هدف موجود است؟</a:t>
            </a:r>
          </a:p>
          <a:p>
            <a:pPr indent="-457200" algn="justLow" rtl="1">
              <a:spcBef>
                <a:spcPct val="50000"/>
              </a:spcBef>
              <a:buClr>
                <a:srgbClr val="00D600"/>
              </a:buClr>
              <a:buFont typeface="Wingdings" panose="05000000000000000000" pitchFamily="2" charset="2"/>
              <a:buChar char="Ã"/>
            </a:pPr>
            <a:r>
              <a:rPr lang="fa-IR" altLang="tr-TR" sz="2800" dirty="0">
                <a:solidFill>
                  <a:schemeClr val="accent1">
                    <a:lumMod val="50000"/>
                  </a:schemeClr>
                </a:solidFill>
                <a:cs typeface="B Nazanin" panose="00000400000000000000" pitchFamily="2" charset="-78"/>
              </a:rPr>
              <a:t>جستجو: </a:t>
            </a:r>
            <a:r>
              <a:rPr lang="fa-IR" altLang="tr-TR" sz="2400" dirty="0">
                <a:solidFill>
                  <a:srgbClr val="C00000"/>
                </a:solidFill>
                <a:cs typeface="B Nazanin" panose="00000400000000000000" pitchFamily="2" charset="-78"/>
              </a:rPr>
              <a:t>انتخاب بهترين دنباله از فعاليتهايي که منجر به حالاتي با مقدار شناخته شده </a:t>
            </a:r>
            <a:r>
              <a:rPr lang="fa-IR" altLang="tr-TR" sz="2400">
                <a:solidFill>
                  <a:srgbClr val="C00000"/>
                </a:solidFill>
                <a:cs typeface="B Nazanin" panose="00000400000000000000" pitchFamily="2" charset="-78"/>
              </a:rPr>
              <a:t>ميشود</a:t>
            </a:r>
            <a:r>
              <a:rPr lang="fa-IR" altLang="tr-TR" sz="2400" smtClean="0">
                <a:solidFill>
                  <a:srgbClr val="C00000"/>
                </a:solidFill>
                <a:cs typeface="B Nazanin" panose="00000400000000000000" pitchFamily="2" charset="-78"/>
              </a:rPr>
              <a:t>.</a:t>
            </a:r>
            <a:endParaRPr lang="fa-IR" altLang="tr-TR" sz="2400" dirty="0">
              <a:solidFill>
                <a:srgbClr val="C00000"/>
              </a:solidFill>
              <a:cs typeface="B Nazanin" panose="00000400000000000000" pitchFamily="2" charset="-78"/>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0109" y="9094"/>
            <a:ext cx="1103891" cy="1539638"/>
          </a:xfrm>
          <a:prstGeom prst="rect">
            <a:avLst/>
          </a:prstGeom>
        </p:spPr>
      </p:pic>
    </p:spTree>
    <p:extLst>
      <p:ext uri="{BB962C8B-B14F-4D97-AF65-F5344CB8AC3E}">
        <p14:creationId xmlns:p14="http://schemas.microsoft.com/office/powerpoint/2010/main" val="8659609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quarter" idx="10"/>
          </p:nvPr>
        </p:nvSpPr>
        <p:spPr/>
        <p:txBody>
          <a:bodyPr/>
          <a:lstStyle/>
          <a:p>
            <a:pPr algn="r" rtl="1">
              <a:defRPr/>
            </a:pPr>
            <a:fld id="{827BE5CE-C6AA-4962-80EC-D7104CA75CED}" type="datetime1">
              <a:rPr lang="tr-TR" altLang="en-US" smtClean="0"/>
              <a:t>18.02.2016</a:t>
            </a:fld>
            <a:endParaRPr lang="en-US" altLang="en-US"/>
          </a:p>
        </p:txBody>
      </p:sp>
      <p:sp>
        <p:nvSpPr>
          <p:cNvPr id="10" name="Footer Placeholder 4"/>
          <p:cNvSpPr>
            <a:spLocks noGrp="1"/>
          </p:cNvSpPr>
          <p:nvPr>
            <p:ph type="ftr"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en-US" altLang="en-US" smtClean="0">
                <a:latin typeface="Garamond" panose="02020404030301010803" pitchFamily="18" charset="0"/>
              </a:rPr>
              <a:t>AI, Solving problems by search</a:t>
            </a:r>
            <a:endParaRPr lang="en-US" altLang="en-US">
              <a:latin typeface="Garamond" panose="02020404030301010803" pitchFamily="18" charset="0"/>
            </a:endParaRPr>
          </a:p>
        </p:txBody>
      </p:sp>
      <p:sp>
        <p:nvSpPr>
          <p:cNvPr id="11"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1" eaLnBrk="1" hangingPunct="1"/>
            <a:fld id="{7F675DA5-3FA7-4EB6-9954-4906089D4F1F}" type="slidenum">
              <a:rPr lang="ar-SA" altLang="en-US">
                <a:latin typeface="Garamond" panose="02020404030301010803" pitchFamily="18" charset="0"/>
              </a:rPr>
              <a:pPr algn="l" rtl="1" eaLnBrk="1" hangingPunct="1"/>
              <a:t>30</a:t>
            </a:fld>
            <a:endParaRPr lang="en-US" altLang="en-US">
              <a:latin typeface="Garamond" panose="02020404030301010803" pitchFamily="18" charset="0"/>
            </a:endParaRPr>
          </a:p>
        </p:txBody>
      </p:sp>
      <p:sp>
        <p:nvSpPr>
          <p:cNvPr id="2055" name="Rectangle 2"/>
          <p:cNvSpPr>
            <a:spLocks noGrp="1" noChangeArrowheads="1"/>
          </p:cNvSpPr>
          <p:nvPr>
            <p:ph type="title"/>
          </p:nvPr>
        </p:nvSpPr>
        <p:spPr/>
        <p:txBody>
          <a:bodyPr>
            <a:normAutofit fontScale="90000"/>
          </a:bodyPr>
          <a:lstStyle/>
          <a:p>
            <a:pPr algn="r" rtl="1" eaLnBrk="1" hangingPunct="1"/>
            <a:r>
              <a:rPr lang="fa-IR" altLang="tr-TR" sz="3800" smtClean="0"/>
              <a:t/>
            </a:r>
            <a:br>
              <a:rPr lang="fa-IR" altLang="tr-TR" sz="3800" smtClean="0"/>
            </a:br>
            <a:r>
              <a:rPr lang="fa-IR" altLang="tr-TR" sz="3800" smtClean="0"/>
              <a:t/>
            </a:r>
            <a:br>
              <a:rPr lang="fa-IR" altLang="tr-TR" sz="3800" smtClean="0"/>
            </a:br>
            <a:r>
              <a:rPr lang="fa-IR" altLang="tr-TR" sz="3800" smtClean="0"/>
              <a:t/>
            </a:r>
            <a:br>
              <a:rPr lang="fa-IR" altLang="tr-TR" sz="3800" smtClean="0"/>
            </a:br>
            <a:r>
              <a:rPr lang="fa-IR" altLang="tr-TR" sz="3800" smtClean="0"/>
              <a:t/>
            </a:r>
            <a:br>
              <a:rPr lang="fa-IR" altLang="tr-TR" sz="3800" smtClean="0"/>
            </a:br>
            <a:r>
              <a:rPr lang="fa-IR" altLang="tr-TR" sz="3800" smtClean="0"/>
              <a:t/>
            </a:r>
            <a:br>
              <a:rPr lang="fa-IR" altLang="tr-TR" sz="3800" smtClean="0"/>
            </a:br>
            <a:r>
              <a:rPr lang="fa-IR" altLang="tr-TR" sz="3800" smtClean="0"/>
              <a:t/>
            </a:r>
            <a:br>
              <a:rPr lang="fa-IR" altLang="tr-TR" sz="3800" smtClean="0"/>
            </a:br>
            <a:r>
              <a:rPr lang="fa-IR" altLang="tr-TR" sz="3800" smtClean="0"/>
              <a:t/>
            </a:r>
            <a:br>
              <a:rPr lang="fa-IR" altLang="tr-TR" sz="3800" smtClean="0"/>
            </a:br>
            <a:r>
              <a:rPr lang="fa-IR" altLang="tr-TR" sz="3800" smtClean="0"/>
              <a:t/>
            </a:r>
            <a:br>
              <a:rPr lang="fa-IR" altLang="tr-TR" sz="3800" smtClean="0"/>
            </a:br>
            <a:r>
              <a:rPr lang="fa-IR" altLang="tr-TR" sz="3800" smtClean="0"/>
              <a:t/>
            </a:r>
            <a:br>
              <a:rPr lang="fa-IR" altLang="tr-TR" sz="3800" smtClean="0"/>
            </a:br>
            <a:r>
              <a:rPr lang="fa-IR" altLang="tr-TR" sz="3800" smtClean="0"/>
              <a:t/>
            </a:r>
            <a:br>
              <a:rPr lang="fa-IR" altLang="tr-TR" sz="3800" smtClean="0"/>
            </a:br>
            <a:r>
              <a:rPr lang="fa-IR" altLang="tr-TR" sz="3800" smtClean="0"/>
              <a:t/>
            </a:r>
            <a:br>
              <a:rPr lang="fa-IR" altLang="tr-TR" sz="3800" smtClean="0"/>
            </a:br>
            <a:r>
              <a:rPr lang="fa-IR" altLang="tr-TR" sz="3800" smtClean="0"/>
              <a:t/>
            </a:r>
            <a:br>
              <a:rPr lang="fa-IR" altLang="tr-TR" sz="3800" smtClean="0"/>
            </a:br>
            <a:r>
              <a:rPr lang="fa-IR" altLang="tr-TR" sz="3800" smtClean="0"/>
              <a:t/>
            </a:r>
            <a:br>
              <a:rPr lang="fa-IR" altLang="tr-TR" sz="3800" smtClean="0"/>
            </a:br>
            <a:r>
              <a:rPr lang="fa-IR" altLang="tr-TR" sz="3800" smtClean="0"/>
              <a:t/>
            </a:r>
            <a:br>
              <a:rPr lang="fa-IR" altLang="tr-TR" sz="3800" smtClean="0"/>
            </a:br>
            <a:r>
              <a:rPr lang="fa-IR" altLang="tr-TR" sz="3800" smtClean="0"/>
              <a:t/>
            </a:r>
            <a:br>
              <a:rPr lang="fa-IR" altLang="tr-TR" sz="3800" smtClean="0"/>
            </a:br>
            <a:r>
              <a:rPr lang="fa-IR" altLang="tr-TR" sz="3800" smtClean="0"/>
              <a:t/>
            </a:r>
            <a:br>
              <a:rPr lang="fa-IR" altLang="tr-TR" sz="3800" smtClean="0"/>
            </a:br>
            <a:r>
              <a:rPr lang="fa-IR" altLang="tr-TR" sz="3800" smtClean="0"/>
              <a:t/>
            </a:r>
            <a:br>
              <a:rPr lang="fa-IR" altLang="tr-TR" sz="3800" smtClean="0"/>
            </a:br>
            <a:r>
              <a:rPr lang="fa-IR" altLang="tr-TR" sz="3800" smtClean="0"/>
              <a:t/>
            </a:r>
            <a:br>
              <a:rPr lang="fa-IR" altLang="tr-TR" sz="3800" smtClean="0"/>
            </a:br>
            <a:r>
              <a:rPr lang="fa-IR" altLang="tr-TR" sz="3800" smtClean="0"/>
              <a:t/>
            </a:r>
            <a:br>
              <a:rPr lang="fa-IR" altLang="tr-TR" sz="3800" smtClean="0"/>
            </a:br>
            <a:r>
              <a:rPr lang="fa-IR" altLang="tr-TR" sz="3800" smtClean="0"/>
              <a:t/>
            </a:r>
            <a:br>
              <a:rPr lang="fa-IR" altLang="tr-TR" sz="3800" smtClean="0"/>
            </a:br>
            <a:r>
              <a:rPr lang="fa-IR" altLang="tr-TR" sz="3800" smtClean="0"/>
              <a:t/>
            </a:r>
            <a:br>
              <a:rPr lang="fa-IR" altLang="tr-TR" sz="3800" smtClean="0"/>
            </a:br>
            <a:endParaRPr lang="en-US" altLang="tr-TR" sz="3800" smtClean="0"/>
          </a:p>
        </p:txBody>
      </p:sp>
      <p:sp>
        <p:nvSpPr>
          <p:cNvPr id="2056" name="Text Box 3"/>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fa-IR" altLang="tr-TR" sz="4400" b="1">
                <a:latin typeface="Times New Roman" panose="02020603050405020304" pitchFamily="18" charset="0"/>
                <a:cs typeface="Homa" pitchFamily="2" charset="-78"/>
              </a:rPr>
              <a:t>حل مسئله با جستجو</a:t>
            </a:r>
            <a:endParaRPr lang="en-US" altLang="tr-TR" sz="2400" b="1">
              <a:latin typeface="Times New Roman" panose="02020603050405020304" pitchFamily="18" charset="0"/>
              <a:cs typeface="Homa" pitchFamily="2" charset="-78"/>
            </a:endParaRPr>
          </a:p>
        </p:txBody>
      </p:sp>
      <p:sp>
        <p:nvSpPr>
          <p:cNvPr id="2057" name="Text Box 4"/>
          <p:cNvSpPr txBox="1">
            <a:spLocks noChangeArrowheads="1"/>
          </p:cNvSpPr>
          <p:nvPr/>
        </p:nvSpPr>
        <p:spPr bwMode="auto">
          <a:xfrm>
            <a:off x="323850" y="1874838"/>
            <a:ext cx="79930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spcBef>
                <a:spcPct val="50000"/>
              </a:spcBef>
            </a:pPr>
            <a:r>
              <a:rPr lang="fa-IR" altLang="tr-TR" sz="3200" b="1" dirty="0">
                <a:solidFill>
                  <a:schemeClr val="accent1">
                    <a:lumMod val="50000"/>
                  </a:schemeClr>
                </a:solidFill>
                <a:cs typeface="B Nazanin" panose="00000400000000000000" pitchFamily="2" charset="-78"/>
              </a:rPr>
              <a:t>جستجوي عرضي</a:t>
            </a:r>
            <a:endParaRPr lang="en-US" altLang="tr-TR" sz="3200" b="1" dirty="0">
              <a:solidFill>
                <a:schemeClr val="accent1">
                  <a:lumMod val="50000"/>
                </a:schemeClr>
              </a:solidFill>
              <a:cs typeface="B Nazanin" panose="00000400000000000000" pitchFamily="2" charset="-78"/>
            </a:endParaRPr>
          </a:p>
        </p:txBody>
      </p:sp>
      <p:sp>
        <p:nvSpPr>
          <p:cNvPr id="2058" name="Text Box 5"/>
          <p:cNvSpPr txBox="1">
            <a:spLocks noChangeArrowheads="1"/>
          </p:cNvSpPr>
          <p:nvPr/>
        </p:nvSpPr>
        <p:spPr bwMode="auto">
          <a:xfrm>
            <a:off x="684213" y="2565400"/>
            <a:ext cx="7632700" cy="341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a:spcBef>
                <a:spcPct val="35000"/>
              </a:spcBef>
            </a:pPr>
            <a:r>
              <a:rPr lang="en-US" altLang="tr-TR" sz="3200" dirty="0" smtClean="0">
                <a:solidFill>
                  <a:schemeClr val="accent2"/>
                </a:solidFill>
                <a:cs typeface="Homa" pitchFamily="2" charset="-78"/>
              </a:rPr>
              <a:t>           </a:t>
            </a:r>
            <a:r>
              <a:rPr lang="fa-IR" altLang="tr-TR" sz="3200" dirty="0" smtClean="0">
                <a:solidFill>
                  <a:schemeClr val="accent2"/>
                </a:solidFill>
                <a:cs typeface="Homa" pitchFamily="2" charset="-78"/>
              </a:rPr>
              <a:t> </a:t>
            </a:r>
            <a:r>
              <a:rPr lang="fa-IR" altLang="tr-TR" sz="3200" dirty="0">
                <a:solidFill>
                  <a:srgbClr val="CC3300"/>
                </a:solidFill>
                <a:cs typeface="Homa" pitchFamily="2" charset="-78"/>
              </a:rPr>
              <a:t>بله</a:t>
            </a:r>
          </a:p>
          <a:p>
            <a:pPr algn="r" rtl="1">
              <a:spcBef>
                <a:spcPct val="35000"/>
              </a:spcBef>
            </a:pPr>
            <a:r>
              <a:rPr lang="fa-IR" altLang="tr-TR" sz="3200" dirty="0" smtClean="0">
                <a:solidFill>
                  <a:schemeClr val="accent2"/>
                </a:solidFill>
                <a:cs typeface="Homa" pitchFamily="2" charset="-78"/>
              </a:rPr>
              <a:t> </a:t>
            </a:r>
            <a:r>
              <a:rPr lang="en-US" altLang="tr-TR" sz="3200" dirty="0" smtClean="0">
                <a:solidFill>
                  <a:schemeClr val="accent2"/>
                </a:solidFill>
                <a:cs typeface="Homa" pitchFamily="2" charset="-78"/>
              </a:rPr>
              <a:t>          </a:t>
            </a:r>
            <a:r>
              <a:rPr lang="fa-IR" altLang="tr-TR" sz="3200" dirty="0" smtClean="0">
                <a:solidFill>
                  <a:srgbClr val="CC3300"/>
                </a:solidFill>
                <a:cs typeface="Homa" pitchFamily="2" charset="-78"/>
              </a:rPr>
              <a:t>بله</a:t>
            </a:r>
            <a:r>
              <a:rPr lang="fa-IR" altLang="tr-TR" sz="4000" dirty="0" smtClean="0">
                <a:solidFill>
                  <a:schemeClr val="accent2"/>
                </a:solidFill>
                <a:cs typeface="Homa" pitchFamily="2" charset="-78"/>
              </a:rPr>
              <a:t> </a:t>
            </a:r>
            <a:r>
              <a:rPr lang="fa-IR" altLang="tr-TR" sz="3200" dirty="0">
                <a:solidFill>
                  <a:srgbClr val="CC3300"/>
                </a:solidFill>
                <a:cs typeface="Homa" pitchFamily="2" charset="-78"/>
              </a:rPr>
              <a:t>(مشروط)</a:t>
            </a:r>
          </a:p>
          <a:p>
            <a:pPr algn="r" rtl="1">
              <a:spcBef>
                <a:spcPct val="35000"/>
              </a:spcBef>
            </a:pPr>
            <a:r>
              <a:rPr lang="fa-IR" altLang="tr-TR" sz="2400" dirty="0">
                <a:solidFill>
                  <a:srgbClr val="CC3300"/>
                </a:solidFill>
                <a:cs typeface="Homa" pitchFamily="2" charset="-78"/>
              </a:rPr>
              <a:t>	</a:t>
            </a:r>
            <a:endParaRPr lang="fa-IR" altLang="tr-TR" sz="2400" dirty="0" smtClean="0">
              <a:solidFill>
                <a:srgbClr val="CC3300"/>
              </a:solidFill>
              <a:cs typeface="Homa" pitchFamily="2" charset="-78"/>
            </a:endParaRPr>
          </a:p>
          <a:p>
            <a:pPr algn="r" rtl="1">
              <a:spcBef>
                <a:spcPct val="35000"/>
              </a:spcBef>
            </a:pPr>
            <a:r>
              <a:rPr lang="fa-IR" altLang="tr-TR" sz="3600" dirty="0" smtClean="0">
                <a:solidFill>
                  <a:schemeClr val="accent1">
                    <a:lumMod val="50000"/>
                  </a:schemeClr>
                </a:solidFill>
                <a:cs typeface="B Nazanin" panose="00000400000000000000" pitchFamily="2" charset="-78"/>
              </a:rPr>
              <a:t>پيچيدگي</a:t>
            </a:r>
            <a:r>
              <a:rPr lang="fa-IR" altLang="tr-TR" sz="2800" dirty="0" smtClean="0">
                <a:solidFill>
                  <a:schemeClr val="accent2"/>
                </a:solidFill>
                <a:cs typeface="B Nazanin" panose="00000400000000000000" pitchFamily="2" charset="-78"/>
              </a:rPr>
              <a:t> </a:t>
            </a:r>
            <a:r>
              <a:rPr lang="fa-IR" altLang="tr-TR" sz="3600" dirty="0">
                <a:solidFill>
                  <a:schemeClr val="accent1">
                    <a:lumMod val="50000"/>
                  </a:schemeClr>
                </a:solidFill>
                <a:cs typeface="B Nazanin" panose="00000400000000000000" pitchFamily="2" charset="-78"/>
              </a:rPr>
              <a:t>زماني</a:t>
            </a:r>
            <a:r>
              <a:rPr lang="fa-IR" altLang="tr-TR" sz="2800" dirty="0">
                <a:solidFill>
                  <a:schemeClr val="accent2"/>
                </a:solidFill>
                <a:cs typeface="B Nazanin" panose="00000400000000000000" pitchFamily="2" charset="-78"/>
              </a:rPr>
              <a:t>:</a:t>
            </a:r>
            <a:endParaRPr lang="fa-IR" altLang="tr-TR" sz="1600" dirty="0">
              <a:solidFill>
                <a:srgbClr val="CC3300"/>
              </a:solidFill>
              <a:cs typeface="B Nazanin" panose="00000400000000000000" pitchFamily="2" charset="-78"/>
            </a:endParaRPr>
          </a:p>
          <a:p>
            <a:pPr algn="r" rtl="1">
              <a:spcBef>
                <a:spcPct val="35000"/>
              </a:spcBef>
            </a:pPr>
            <a:r>
              <a:rPr lang="fa-IR" altLang="tr-TR" sz="3600" dirty="0" smtClean="0">
                <a:solidFill>
                  <a:schemeClr val="accent1">
                    <a:lumMod val="50000"/>
                  </a:schemeClr>
                </a:solidFill>
                <a:cs typeface="B Nazanin" panose="00000400000000000000" pitchFamily="2" charset="-78"/>
              </a:rPr>
              <a:t>پيچيدگي</a:t>
            </a:r>
            <a:r>
              <a:rPr lang="fa-IR" altLang="tr-TR" sz="2800" dirty="0" smtClean="0">
                <a:solidFill>
                  <a:schemeClr val="accent2"/>
                </a:solidFill>
                <a:cs typeface="B Nazanin" panose="00000400000000000000" pitchFamily="2" charset="-78"/>
              </a:rPr>
              <a:t> </a:t>
            </a:r>
            <a:r>
              <a:rPr lang="fa-IR" altLang="tr-TR" sz="3600" dirty="0">
                <a:solidFill>
                  <a:schemeClr val="accent1">
                    <a:lumMod val="50000"/>
                  </a:schemeClr>
                </a:solidFill>
                <a:cs typeface="B Nazanin" panose="00000400000000000000" pitchFamily="2" charset="-78"/>
              </a:rPr>
              <a:t>فضا</a:t>
            </a:r>
            <a:r>
              <a:rPr lang="fa-IR" altLang="tr-TR" sz="2800" dirty="0">
                <a:solidFill>
                  <a:schemeClr val="accent2"/>
                </a:solidFill>
                <a:cs typeface="B Nazanin" panose="00000400000000000000" pitchFamily="2" charset="-78"/>
              </a:rPr>
              <a:t>:</a:t>
            </a:r>
            <a:endParaRPr lang="en-US" altLang="tr-TR" sz="2800" dirty="0">
              <a:solidFill>
                <a:schemeClr val="accent2"/>
              </a:solidFill>
              <a:cs typeface="B Nazanin" panose="00000400000000000000" pitchFamily="2" charset="-78"/>
            </a:endParaRPr>
          </a:p>
        </p:txBody>
      </p:sp>
      <p:graphicFrame>
        <p:nvGraphicFramePr>
          <p:cNvPr id="2050" name="Object 6"/>
          <p:cNvGraphicFramePr>
            <a:graphicFrameLocks noGrp="1" noChangeAspect="1"/>
          </p:cNvGraphicFramePr>
          <p:nvPr>
            <p:ph idx="1"/>
            <p:extLst>
              <p:ext uri="{D42A27DB-BD31-4B8C-83A1-F6EECF244321}">
                <p14:modId xmlns:p14="http://schemas.microsoft.com/office/powerpoint/2010/main" val="2518699331"/>
              </p:ext>
            </p:extLst>
          </p:nvPr>
        </p:nvGraphicFramePr>
        <p:xfrm>
          <a:off x="3809206" y="4565939"/>
          <a:ext cx="1525588" cy="731837"/>
        </p:xfrm>
        <a:graphic>
          <a:graphicData uri="http://schemas.openxmlformats.org/presentationml/2006/ole">
            <mc:AlternateContent xmlns:mc="http://schemas.openxmlformats.org/markup-compatibility/2006">
              <mc:Choice xmlns:v="urn:schemas-microsoft-com:vml" Requires="v">
                <p:oleObj spid="_x0000_s1262" name="Equation" r:id="rId4" imgW="495000" imgH="228600" progId="Equation.3">
                  <p:embed/>
                </p:oleObj>
              </mc:Choice>
              <mc:Fallback>
                <p:oleObj name="Equation" r:id="rId4" imgW="4950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9206" y="4565939"/>
                        <a:ext cx="1525588" cy="731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1" name="Object 7"/>
          <p:cNvGraphicFramePr>
            <a:graphicFrameLocks noChangeAspect="1"/>
          </p:cNvGraphicFramePr>
          <p:nvPr>
            <p:extLst>
              <p:ext uri="{D42A27DB-BD31-4B8C-83A1-F6EECF244321}">
                <p14:modId xmlns:p14="http://schemas.microsoft.com/office/powerpoint/2010/main" val="2484108891"/>
              </p:ext>
            </p:extLst>
          </p:nvPr>
        </p:nvGraphicFramePr>
        <p:xfrm>
          <a:off x="3851275" y="5345981"/>
          <a:ext cx="1441450" cy="665162"/>
        </p:xfrm>
        <a:graphic>
          <a:graphicData uri="http://schemas.openxmlformats.org/presentationml/2006/ole">
            <mc:AlternateContent xmlns:mc="http://schemas.openxmlformats.org/markup-compatibility/2006">
              <mc:Choice xmlns:v="urn:schemas-microsoft-com:vml" Requires="v">
                <p:oleObj spid="_x0000_s1263" name="Equation" r:id="rId6" imgW="495000" imgH="228600" progId="Equation.3">
                  <p:embed/>
                </p:oleObj>
              </mc:Choice>
              <mc:Fallback>
                <p:oleObj name="Equation" r:id="rId6" imgW="4950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275" y="5345981"/>
                        <a:ext cx="1441450" cy="665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9" name="Text Box 8"/>
          <p:cNvSpPr txBox="1">
            <a:spLocks noChangeArrowheads="1"/>
          </p:cNvSpPr>
          <p:nvPr/>
        </p:nvSpPr>
        <p:spPr bwMode="auto">
          <a:xfrm>
            <a:off x="971748" y="2555378"/>
            <a:ext cx="7632700" cy="1809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a:spcBef>
                <a:spcPct val="35000"/>
              </a:spcBef>
            </a:pPr>
            <a:r>
              <a:rPr lang="fa-IR" altLang="tr-TR" sz="3600" dirty="0" smtClean="0">
                <a:solidFill>
                  <a:schemeClr val="accent1">
                    <a:lumMod val="50000"/>
                  </a:schemeClr>
                </a:solidFill>
                <a:cs typeface="B Nazanin" panose="00000400000000000000" pitchFamily="2" charset="-78"/>
              </a:rPr>
              <a:t>کامل</a:t>
            </a:r>
            <a:r>
              <a:rPr lang="fa-IR" altLang="tr-TR" sz="2800" dirty="0" smtClean="0">
                <a:solidFill>
                  <a:schemeClr val="accent2"/>
                </a:solidFill>
                <a:cs typeface="B Nazanin" panose="00000400000000000000" pitchFamily="2" charset="-78"/>
              </a:rPr>
              <a:t> </a:t>
            </a:r>
            <a:r>
              <a:rPr lang="fa-IR" altLang="tr-TR" sz="3600" dirty="0">
                <a:solidFill>
                  <a:schemeClr val="accent1">
                    <a:lumMod val="50000"/>
                  </a:schemeClr>
                </a:solidFill>
                <a:cs typeface="B Nazanin" panose="00000400000000000000" pitchFamily="2" charset="-78"/>
              </a:rPr>
              <a:t>بودن</a:t>
            </a:r>
            <a:r>
              <a:rPr lang="fa-IR" altLang="tr-TR" sz="2400" dirty="0">
                <a:solidFill>
                  <a:schemeClr val="accent1">
                    <a:lumMod val="50000"/>
                  </a:schemeClr>
                </a:solidFill>
                <a:cs typeface="B Nazanin" panose="00000400000000000000" pitchFamily="2" charset="-78"/>
              </a:rPr>
              <a:t>:</a:t>
            </a:r>
            <a:r>
              <a:rPr lang="en-US" altLang="tr-TR" sz="2400" dirty="0">
                <a:solidFill>
                  <a:srgbClr val="C00000"/>
                </a:solidFill>
                <a:cs typeface="B Nazanin" panose="00000400000000000000" pitchFamily="2" charset="-78"/>
              </a:rPr>
              <a:t>     </a:t>
            </a:r>
            <a:endParaRPr lang="fa-IR" altLang="tr-TR" sz="2400" dirty="0">
              <a:solidFill>
                <a:srgbClr val="C00000"/>
              </a:solidFill>
              <a:cs typeface="B Nazanin" panose="00000400000000000000" pitchFamily="2" charset="-78"/>
            </a:endParaRPr>
          </a:p>
          <a:p>
            <a:pPr algn="r" rtl="1">
              <a:spcBef>
                <a:spcPct val="35000"/>
              </a:spcBef>
            </a:pPr>
            <a:r>
              <a:rPr lang="en-US" altLang="tr-TR" sz="3600" dirty="0" smtClean="0">
                <a:solidFill>
                  <a:schemeClr val="accent1">
                    <a:lumMod val="50000"/>
                  </a:schemeClr>
                </a:solidFill>
                <a:cs typeface="B Nazanin" panose="00000400000000000000" pitchFamily="2" charset="-78"/>
              </a:rPr>
              <a:t> </a:t>
            </a:r>
            <a:r>
              <a:rPr lang="fa-IR" altLang="tr-TR" sz="3600" dirty="0" smtClean="0">
                <a:solidFill>
                  <a:schemeClr val="accent1">
                    <a:lumMod val="50000"/>
                  </a:schemeClr>
                </a:solidFill>
                <a:cs typeface="B Nazanin" panose="00000400000000000000" pitchFamily="2" charset="-78"/>
              </a:rPr>
              <a:t>بهينگي</a:t>
            </a:r>
            <a:r>
              <a:rPr lang="fa-IR" altLang="tr-TR" sz="2400" dirty="0">
                <a:solidFill>
                  <a:schemeClr val="accent1">
                    <a:lumMod val="50000"/>
                  </a:schemeClr>
                </a:solidFill>
                <a:cs typeface="B Nazanin" panose="00000400000000000000" pitchFamily="2" charset="-78"/>
              </a:rPr>
              <a:t>:</a:t>
            </a:r>
            <a:r>
              <a:rPr lang="fa-IR" altLang="tr-TR" sz="2400" dirty="0" smtClean="0">
                <a:solidFill>
                  <a:schemeClr val="accent2"/>
                </a:solidFill>
                <a:cs typeface="B Nazanin" panose="00000400000000000000" pitchFamily="2" charset="-78"/>
              </a:rPr>
              <a:t> </a:t>
            </a:r>
            <a:r>
              <a:rPr lang="fa-IR" altLang="tr-TR" sz="2400" dirty="0" smtClean="0">
                <a:solidFill>
                  <a:srgbClr val="C00000"/>
                </a:solidFill>
                <a:cs typeface="B Nazanin" panose="00000400000000000000" pitchFamily="2" charset="-78"/>
              </a:rPr>
              <a:t>		</a:t>
            </a:r>
            <a:r>
              <a:rPr lang="fa-IR" altLang="tr-TR" sz="2400" dirty="0">
                <a:cs typeface="B Nazanin" panose="00000400000000000000" pitchFamily="2" charset="-78"/>
              </a:rPr>
              <a:t> </a:t>
            </a:r>
            <a:r>
              <a:rPr lang="fa-IR" altLang="tr-TR" sz="2400" dirty="0" smtClean="0">
                <a:cs typeface="B Nazanin" panose="00000400000000000000" pitchFamily="2" charset="-78"/>
              </a:rPr>
              <a:t>چرا؟</a:t>
            </a:r>
            <a:r>
              <a:rPr lang="fa-IR" altLang="tr-TR" sz="3200" dirty="0" smtClean="0">
                <a:solidFill>
                  <a:schemeClr val="bg1"/>
                </a:solidFill>
                <a:cs typeface="B Nazanin" panose="00000400000000000000" pitchFamily="2" charset="-78"/>
              </a:rPr>
              <a:t> </a:t>
            </a:r>
            <a:r>
              <a:rPr lang="fa-IR" altLang="tr-TR" sz="2400" dirty="0">
                <a:solidFill>
                  <a:schemeClr val="bg1"/>
                </a:solidFill>
                <a:cs typeface="B Nazanin" panose="00000400000000000000" pitchFamily="2" charset="-78"/>
              </a:rPr>
              <a:t>(مشروط)</a:t>
            </a:r>
          </a:p>
          <a:p>
            <a:pPr algn="r" rtl="1">
              <a:spcBef>
                <a:spcPct val="35000"/>
              </a:spcBef>
            </a:pPr>
            <a:r>
              <a:rPr lang="fa-IR" altLang="tr-TR" dirty="0">
                <a:solidFill>
                  <a:srgbClr val="CC3300"/>
                </a:solidFill>
                <a:cs typeface="B Nazanin" panose="00000400000000000000" pitchFamily="2" charset="-78"/>
              </a:rPr>
              <a:t>	</a:t>
            </a:r>
          </a:p>
        </p:txBody>
      </p:sp>
    </p:spTree>
    <p:extLst>
      <p:ext uri="{BB962C8B-B14F-4D97-AF65-F5344CB8AC3E}">
        <p14:creationId xmlns:p14="http://schemas.microsoft.com/office/powerpoint/2010/main" val="5435392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143000"/>
          </a:xfrm>
        </p:spPr>
        <p:txBody>
          <a:bodyPr>
            <a:normAutofit/>
          </a:bodyPr>
          <a:lstStyle/>
          <a:p>
            <a:r>
              <a:rPr lang="en-US" sz="4000" dirty="0" smtClean="0"/>
              <a:t>Breadth-first search algorithm</a:t>
            </a:r>
            <a:endParaRPr lang="tr-TR" sz="4000" dirty="0"/>
          </a:p>
        </p:txBody>
      </p:sp>
      <p:sp>
        <p:nvSpPr>
          <p:cNvPr id="3" name="Content Placeholder 2"/>
          <p:cNvSpPr>
            <a:spLocks noGrp="1"/>
          </p:cNvSpPr>
          <p:nvPr>
            <p:ph idx="1"/>
          </p:nvPr>
        </p:nvSpPr>
        <p:spPr/>
        <p:txBody>
          <a:bodyPr/>
          <a:lstStyle/>
          <a:p>
            <a:endParaRPr lang="tr-TR"/>
          </a:p>
        </p:txBody>
      </p:sp>
      <p:sp>
        <p:nvSpPr>
          <p:cNvPr id="4" name="Date Placeholder 3"/>
          <p:cNvSpPr>
            <a:spLocks noGrp="1"/>
          </p:cNvSpPr>
          <p:nvPr>
            <p:ph type="dt" sz="half" idx="10"/>
          </p:nvPr>
        </p:nvSpPr>
        <p:spPr/>
        <p:txBody>
          <a:bodyPr/>
          <a:lstStyle/>
          <a:p>
            <a:fld id="{2975F1BF-C43B-493E-AF9C-75EE702845B3}" type="datetime1">
              <a:rPr lang="tr-TR" altLang="ja-JP" smtClean="0"/>
              <a:t>18.02.2016</a:t>
            </a:fld>
            <a:endParaRPr lang="en-US" altLang="ja-JP"/>
          </a:p>
        </p:txBody>
      </p:sp>
      <p:sp>
        <p:nvSpPr>
          <p:cNvPr id="5" name="Footer Placeholder 4"/>
          <p:cNvSpPr>
            <a:spLocks noGrp="1"/>
          </p:cNvSpPr>
          <p:nvPr>
            <p:ph type="ftr" sz="quarter" idx="11"/>
          </p:nvPr>
        </p:nvSpPr>
        <p:spPr/>
        <p:txBody>
          <a:bodyPr/>
          <a:lstStyle/>
          <a:p>
            <a:r>
              <a:rPr lang="en-US" altLang="ja-JP" smtClean="0"/>
              <a:t>AI, Solving problems by search</a:t>
            </a:r>
            <a:endParaRPr lang="ja-JP" altLang="en-US"/>
          </a:p>
        </p:txBody>
      </p:sp>
      <p:sp>
        <p:nvSpPr>
          <p:cNvPr id="6" name="Slide Number Placeholder 5"/>
          <p:cNvSpPr>
            <a:spLocks noGrp="1"/>
          </p:cNvSpPr>
          <p:nvPr>
            <p:ph type="sldNum" sz="quarter" idx="12"/>
          </p:nvPr>
        </p:nvSpPr>
        <p:spPr/>
        <p:txBody>
          <a:bodyPr/>
          <a:lstStyle/>
          <a:p>
            <a:fld id="{F0C8548C-B734-4C71-84E7-959ED06EFFAA}" type="slidenum">
              <a:rPr lang="ja-JP" altLang="en-US" smtClean="0"/>
              <a:pPr/>
              <a:t>31</a:t>
            </a:fld>
            <a:endParaRPr lang="en-US" altLang="ja-JP"/>
          </a:p>
        </p:txBody>
      </p:sp>
      <p:pic>
        <p:nvPicPr>
          <p:cNvPr id="7" name="Picture 6"/>
          <p:cNvPicPr>
            <a:picLocks noChangeAspect="1"/>
          </p:cNvPicPr>
          <p:nvPr/>
        </p:nvPicPr>
        <p:blipFill>
          <a:blip r:embed="rId2"/>
          <a:stretch>
            <a:fillRect/>
          </a:stretch>
        </p:blipFill>
        <p:spPr>
          <a:xfrm>
            <a:off x="318518" y="1942331"/>
            <a:ext cx="8573962" cy="4583013"/>
          </a:xfrm>
          <a:prstGeom prst="rect">
            <a:avLst/>
          </a:prstGeom>
        </p:spPr>
      </p:pic>
    </p:spTree>
    <p:extLst>
      <p:ext uri="{BB962C8B-B14F-4D97-AF65-F5344CB8AC3E}">
        <p14:creationId xmlns:p14="http://schemas.microsoft.com/office/powerpoint/2010/main" val="15728818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000" dirty="0" smtClean="0">
                <a:cs typeface="B Nazanin" panose="00000400000000000000" pitchFamily="2" charset="-78"/>
              </a:rPr>
              <a:t>زمان و حافظه برای </a:t>
            </a:r>
            <a:r>
              <a:rPr lang="tr-TR" sz="4000" dirty="0" smtClean="0">
                <a:cs typeface="B Nazanin" panose="00000400000000000000" pitchFamily="2" charset="-78"/>
              </a:rPr>
              <a:t>BFS</a:t>
            </a:r>
            <a:endParaRPr lang="tr-TR" sz="4000" dirty="0">
              <a:cs typeface="B Nazanin" panose="00000400000000000000" pitchFamily="2" charset="-78"/>
            </a:endParaRPr>
          </a:p>
        </p:txBody>
      </p:sp>
      <p:sp>
        <p:nvSpPr>
          <p:cNvPr id="3" name="Content Placeholder 2"/>
          <p:cNvSpPr>
            <a:spLocks noGrp="1"/>
          </p:cNvSpPr>
          <p:nvPr>
            <p:ph idx="1"/>
          </p:nvPr>
        </p:nvSpPr>
        <p:spPr/>
        <p:txBody>
          <a:bodyPr/>
          <a:lstStyle/>
          <a:p>
            <a:endParaRPr lang="tr-TR"/>
          </a:p>
        </p:txBody>
      </p:sp>
      <p:sp>
        <p:nvSpPr>
          <p:cNvPr id="4" name="Date Placeholder 3"/>
          <p:cNvSpPr>
            <a:spLocks noGrp="1"/>
          </p:cNvSpPr>
          <p:nvPr>
            <p:ph type="dt" sz="half" idx="10"/>
          </p:nvPr>
        </p:nvSpPr>
        <p:spPr/>
        <p:txBody>
          <a:bodyPr/>
          <a:lstStyle/>
          <a:p>
            <a:fld id="{DC8D003B-F1C6-4ADF-9EC6-C420D0E7B1BD}" type="datetime1">
              <a:rPr lang="tr-TR" altLang="ja-JP" smtClean="0"/>
              <a:t>18.02.2016</a:t>
            </a:fld>
            <a:endParaRPr lang="en-US" altLang="ja-JP"/>
          </a:p>
        </p:txBody>
      </p:sp>
      <p:sp>
        <p:nvSpPr>
          <p:cNvPr id="5" name="Footer Placeholder 4"/>
          <p:cNvSpPr>
            <a:spLocks noGrp="1"/>
          </p:cNvSpPr>
          <p:nvPr>
            <p:ph type="ftr" sz="quarter" idx="11"/>
          </p:nvPr>
        </p:nvSpPr>
        <p:spPr/>
        <p:txBody>
          <a:bodyPr/>
          <a:lstStyle/>
          <a:p>
            <a:r>
              <a:rPr lang="en-US" altLang="ja-JP" smtClean="0"/>
              <a:t>AI, Solving problems by search</a:t>
            </a:r>
            <a:endParaRPr lang="ja-JP" altLang="en-US"/>
          </a:p>
        </p:txBody>
      </p:sp>
      <p:sp>
        <p:nvSpPr>
          <p:cNvPr id="6" name="Slide Number Placeholder 5"/>
          <p:cNvSpPr>
            <a:spLocks noGrp="1"/>
          </p:cNvSpPr>
          <p:nvPr>
            <p:ph type="sldNum" sz="quarter" idx="12"/>
          </p:nvPr>
        </p:nvSpPr>
        <p:spPr/>
        <p:txBody>
          <a:bodyPr/>
          <a:lstStyle/>
          <a:p>
            <a:fld id="{F0C8548C-B734-4C71-84E7-959ED06EFFAA}" type="slidenum">
              <a:rPr lang="ja-JP" altLang="en-US" smtClean="0"/>
              <a:pPr/>
              <a:t>32</a:t>
            </a:fld>
            <a:endParaRPr lang="en-US" altLang="ja-JP"/>
          </a:p>
        </p:txBody>
      </p:sp>
      <p:pic>
        <p:nvPicPr>
          <p:cNvPr id="7" name="Picture 6"/>
          <p:cNvPicPr>
            <a:picLocks noChangeAspect="1"/>
          </p:cNvPicPr>
          <p:nvPr/>
        </p:nvPicPr>
        <p:blipFill>
          <a:blip r:embed="rId2"/>
          <a:stretch>
            <a:fillRect/>
          </a:stretch>
        </p:blipFill>
        <p:spPr>
          <a:xfrm>
            <a:off x="0" y="2287920"/>
            <a:ext cx="8980335" cy="368424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0109" y="-243408"/>
            <a:ext cx="1103891" cy="1539638"/>
          </a:xfrm>
          <a:prstGeom prst="rect">
            <a:avLst/>
          </a:prstGeom>
        </p:spPr>
      </p:pic>
    </p:spTree>
    <p:extLst>
      <p:ext uri="{BB962C8B-B14F-4D97-AF65-F5344CB8AC3E}">
        <p14:creationId xmlns:p14="http://schemas.microsoft.com/office/powerpoint/2010/main" val="4963256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Date Placeholder 3"/>
          <p:cNvSpPr>
            <a:spLocks noGrp="1"/>
          </p:cNvSpPr>
          <p:nvPr>
            <p:ph type="dt" sz="quarter" idx="10"/>
          </p:nvPr>
        </p:nvSpPr>
        <p:spPr/>
        <p:txBody>
          <a:bodyPr/>
          <a:lstStyle/>
          <a:p>
            <a:pPr algn="r" rtl="1">
              <a:defRPr/>
            </a:pPr>
            <a:fld id="{02B3C890-CCDA-4125-9173-D3033E0A37DE}" type="datetime1">
              <a:rPr lang="tr-TR" altLang="en-US" smtClean="0"/>
              <a:t>18.02.2016</a:t>
            </a:fld>
            <a:endParaRPr lang="en-US" altLang="en-US"/>
          </a:p>
        </p:txBody>
      </p:sp>
      <p:sp>
        <p:nvSpPr>
          <p:cNvPr id="46" name="Footer Placeholder 4"/>
          <p:cNvSpPr>
            <a:spLocks noGrp="1"/>
          </p:cNvSpPr>
          <p:nvPr>
            <p:ph type="ftr"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en-US" altLang="en-US" smtClean="0">
                <a:latin typeface="Garamond" panose="02020404030301010803" pitchFamily="18" charset="0"/>
              </a:rPr>
              <a:t>AI, Solving problems by search</a:t>
            </a:r>
            <a:endParaRPr lang="en-US" altLang="en-US">
              <a:latin typeface="Garamond" panose="02020404030301010803" pitchFamily="18" charset="0"/>
            </a:endParaRPr>
          </a:p>
        </p:txBody>
      </p:sp>
      <p:sp>
        <p:nvSpPr>
          <p:cNvPr id="47"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1" eaLnBrk="1" hangingPunct="1"/>
            <a:fld id="{E6182DA7-0910-4F16-BC59-5C318F35B490}" type="slidenum">
              <a:rPr lang="ar-SA" altLang="en-US">
                <a:latin typeface="Garamond" panose="02020404030301010803" pitchFamily="18" charset="0"/>
              </a:rPr>
              <a:pPr algn="l" rtl="1" eaLnBrk="1" hangingPunct="1"/>
              <a:t>33</a:t>
            </a:fld>
            <a:endParaRPr lang="en-US" altLang="en-US">
              <a:latin typeface="Garamond" panose="02020404030301010803" pitchFamily="18" charset="0"/>
            </a:endParaRPr>
          </a:p>
        </p:txBody>
      </p:sp>
      <p:sp>
        <p:nvSpPr>
          <p:cNvPr id="141317"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tr-TR" sz="4400" dirty="0" smtClean="0">
                <a:solidFill>
                  <a:schemeClr val="accent1">
                    <a:lumMod val="50000"/>
                  </a:schemeClr>
                </a:solidFill>
                <a:cs typeface="Lotus" pitchFamily="2" charset="-78"/>
              </a:rPr>
              <a:t>uniform-</a:t>
            </a:r>
            <a:r>
              <a:rPr lang="az-Latn-AZ" altLang="tr-TR" sz="4400" dirty="0" smtClean="0">
                <a:solidFill>
                  <a:schemeClr val="accent1">
                    <a:lumMod val="50000"/>
                  </a:schemeClr>
                </a:solidFill>
                <a:cs typeface="Lotus" pitchFamily="2" charset="-78"/>
              </a:rPr>
              <a:t>cost</a:t>
            </a:r>
            <a:r>
              <a:rPr lang="en-US" altLang="tr-TR" sz="4400" dirty="0" smtClean="0">
                <a:solidFill>
                  <a:schemeClr val="accent1">
                    <a:lumMod val="50000"/>
                  </a:schemeClr>
                </a:solidFill>
                <a:cs typeface="Lotus" pitchFamily="2" charset="-78"/>
              </a:rPr>
              <a:t> </a:t>
            </a:r>
            <a:r>
              <a:rPr lang="en-US" altLang="tr-TR" sz="4400" dirty="0">
                <a:solidFill>
                  <a:schemeClr val="accent1">
                    <a:lumMod val="50000"/>
                  </a:schemeClr>
                </a:solidFill>
                <a:cs typeface="Lotus" pitchFamily="2" charset="-78"/>
              </a:rPr>
              <a:t>search</a:t>
            </a:r>
            <a:endParaRPr lang="en-US" altLang="tr-TR" sz="2400" dirty="0">
              <a:latin typeface="Times New Roman" panose="02020603050405020304" pitchFamily="18" charset="0"/>
              <a:cs typeface="Homa" pitchFamily="2" charset="-78"/>
            </a:endParaRPr>
          </a:p>
        </p:txBody>
      </p:sp>
      <p:sp>
        <p:nvSpPr>
          <p:cNvPr id="141318" name="Text Box 3"/>
          <p:cNvSpPr txBox="1">
            <a:spLocks noChangeArrowheads="1"/>
          </p:cNvSpPr>
          <p:nvPr/>
        </p:nvSpPr>
        <p:spPr bwMode="auto">
          <a:xfrm>
            <a:off x="-180528" y="1640994"/>
            <a:ext cx="84963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spcBef>
                <a:spcPct val="50000"/>
              </a:spcBef>
            </a:pPr>
            <a:r>
              <a:rPr lang="fa-IR" altLang="tr-TR" sz="3600" dirty="0">
                <a:solidFill>
                  <a:schemeClr val="accent1">
                    <a:lumMod val="50000"/>
                  </a:schemeClr>
                </a:solidFill>
                <a:cs typeface="B Nazanin" panose="00000400000000000000" pitchFamily="2" charset="-78"/>
              </a:rPr>
              <a:t>جستجوي هزينه يکنواخت</a:t>
            </a:r>
            <a:endParaRPr lang="en-US" altLang="tr-TR" sz="3600" dirty="0">
              <a:solidFill>
                <a:schemeClr val="accent1">
                  <a:lumMod val="50000"/>
                </a:schemeClr>
              </a:solidFill>
              <a:cs typeface="B Nazanin" panose="00000400000000000000" pitchFamily="2" charset="-78"/>
            </a:endParaRPr>
          </a:p>
        </p:txBody>
      </p:sp>
      <p:grpSp>
        <p:nvGrpSpPr>
          <p:cNvPr id="141319" name="Group 4"/>
          <p:cNvGrpSpPr>
            <a:grpSpLocks/>
          </p:cNvGrpSpPr>
          <p:nvPr/>
        </p:nvGrpSpPr>
        <p:grpSpPr bwMode="auto">
          <a:xfrm>
            <a:off x="1331913" y="3284538"/>
            <a:ext cx="6172200" cy="2971800"/>
            <a:chOff x="839" y="1816"/>
            <a:chExt cx="3888" cy="1872"/>
          </a:xfrm>
        </p:grpSpPr>
        <p:grpSp>
          <p:nvGrpSpPr>
            <p:cNvPr id="141321" name="Group 5"/>
            <p:cNvGrpSpPr>
              <a:grpSpLocks/>
            </p:cNvGrpSpPr>
            <p:nvPr/>
          </p:nvGrpSpPr>
          <p:grpSpPr bwMode="auto">
            <a:xfrm>
              <a:off x="839" y="1816"/>
              <a:ext cx="3888" cy="1872"/>
              <a:chOff x="912" y="1680"/>
              <a:chExt cx="3888" cy="1872"/>
            </a:xfrm>
          </p:grpSpPr>
          <p:sp>
            <p:nvSpPr>
              <p:cNvPr id="141325" name="Oval 6"/>
              <p:cNvSpPr>
                <a:spLocks noChangeArrowheads="1"/>
              </p:cNvSpPr>
              <p:nvPr/>
            </p:nvSpPr>
            <p:spPr bwMode="auto">
              <a:xfrm>
                <a:off x="2880" y="1680"/>
                <a:ext cx="240" cy="240"/>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en-US" altLang="tr-TR" b="1"/>
                  <a:t>A</a:t>
                </a:r>
              </a:p>
            </p:txBody>
          </p:sp>
          <p:sp>
            <p:nvSpPr>
              <p:cNvPr id="141326" name="Oval 7"/>
              <p:cNvSpPr>
                <a:spLocks noChangeArrowheads="1"/>
              </p:cNvSpPr>
              <p:nvPr/>
            </p:nvSpPr>
            <p:spPr bwMode="auto">
              <a:xfrm>
                <a:off x="1632" y="2160"/>
                <a:ext cx="240" cy="240"/>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en-US" altLang="tr-TR" b="1" dirty="0"/>
                  <a:t>B</a:t>
                </a:r>
              </a:p>
            </p:txBody>
          </p:sp>
          <p:sp>
            <p:nvSpPr>
              <p:cNvPr id="141327" name="Oval 8"/>
              <p:cNvSpPr>
                <a:spLocks noChangeArrowheads="1"/>
              </p:cNvSpPr>
              <p:nvPr/>
            </p:nvSpPr>
            <p:spPr bwMode="auto">
              <a:xfrm>
                <a:off x="3072" y="2160"/>
                <a:ext cx="240" cy="240"/>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en-US" altLang="tr-TR" b="1"/>
                  <a:t>C</a:t>
                </a:r>
              </a:p>
            </p:txBody>
          </p:sp>
          <p:sp>
            <p:nvSpPr>
              <p:cNvPr id="141328" name="Oval 9"/>
              <p:cNvSpPr>
                <a:spLocks noChangeArrowheads="1"/>
              </p:cNvSpPr>
              <p:nvPr/>
            </p:nvSpPr>
            <p:spPr bwMode="auto">
              <a:xfrm>
                <a:off x="4272" y="2160"/>
                <a:ext cx="240" cy="240"/>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en-US" altLang="tr-TR" b="1"/>
                  <a:t>D</a:t>
                </a:r>
              </a:p>
            </p:txBody>
          </p:sp>
          <p:sp>
            <p:nvSpPr>
              <p:cNvPr id="141329" name="Oval 10"/>
              <p:cNvSpPr>
                <a:spLocks noChangeArrowheads="1"/>
              </p:cNvSpPr>
              <p:nvPr/>
            </p:nvSpPr>
            <p:spPr bwMode="auto">
              <a:xfrm>
                <a:off x="1200" y="2664"/>
                <a:ext cx="240" cy="240"/>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en-US" altLang="tr-TR" b="1"/>
                  <a:t>E</a:t>
                </a:r>
              </a:p>
            </p:txBody>
          </p:sp>
          <p:sp>
            <p:nvSpPr>
              <p:cNvPr id="141330" name="Oval 11"/>
              <p:cNvSpPr>
                <a:spLocks noChangeArrowheads="1"/>
              </p:cNvSpPr>
              <p:nvPr/>
            </p:nvSpPr>
            <p:spPr bwMode="auto">
              <a:xfrm>
                <a:off x="1920" y="2664"/>
                <a:ext cx="240" cy="240"/>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en-US" altLang="tr-TR" b="1"/>
                  <a:t>F</a:t>
                </a:r>
              </a:p>
            </p:txBody>
          </p:sp>
          <p:sp>
            <p:nvSpPr>
              <p:cNvPr id="141331" name="Oval 12"/>
              <p:cNvSpPr>
                <a:spLocks noChangeArrowheads="1"/>
              </p:cNvSpPr>
              <p:nvPr/>
            </p:nvSpPr>
            <p:spPr bwMode="auto">
              <a:xfrm>
                <a:off x="2736" y="2664"/>
                <a:ext cx="240" cy="240"/>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en-US" altLang="tr-TR" b="1"/>
                  <a:t>G</a:t>
                </a:r>
              </a:p>
            </p:txBody>
          </p:sp>
          <p:sp>
            <p:nvSpPr>
              <p:cNvPr id="141332" name="Oval 13"/>
              <p:cNvSpPr>
                <a:spLocks noChangeArrowheads="1"/>
              </p:cNvSpPr>
              <p:nvPr/>
            </p:nvSpPr>
            <p:spPr bwMode="auto">
              <a:xfrm>
                <a:off x="3552" y="2664"/>
                <a:ext cx="240" cy="240"/>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en-US" altLang="tr-TR" b="1"/>
                  <a:t>H</a:t>
                </a:r>
              </a:p>
            </p:txBody>
          </p:sp>
          <p:sp>
            <p:nvSpPr>
              <p:cNvPr id="141333" name="Oval 14"/>
              <p:cNvSpPr>
                <a:spLocks noChangeArrowheads="1"/>
              </p:cNvSpPr>
              <p:nvPr/>
            </p:nvSpPr>
            <p:spPr bwMode="auto">
              <a:xfrm>
                <a:off x="4560" y="2664"/>
                <a:ext cx="240" cy="240"/>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en-US" altLang="tr-TR" b="1"/>
                  <a:t>I</a:t>
                </a:r>
              </a:p>
            </p:txBody>
          </p:sp>
          <p:sp>
            <p:nvSpPr>
              <p:cNvPr id="141334" name="Oval 15"/>
              <p:cNvSpPr>
                <a:spLocks noChangeArrowheads="1"/>
              </p:cNvSpPr>
              <p:nvPr/>
            </p:nvSpPr>
            <p:spPr bwMode="auto">
              <a:xfrm>
                <a:off x="912" y="3312"/>
                <a:ext cx="240" cy="240"/>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en-US" altLang="tr-TR" b="1"/>
                  <a:t>J</a:t>
                </a:r>
              </a:p>
            </p:txBody>
          </p:sp>
          <p:sp>
            <p:nvSpPr>
              <p:cNvPr id="141335" name="Oval 16"/>
              <p:cNvSpPr>
                <a:spLocks noChangeArrowheads="1"/>
              </p:cNvSpPr>
              <p:nvPr/>
            </p:nvSpPr>
            <p:spPr bwMode="auto">
              <a:xfrm>
                <a:off x="1392" y="3312"/>
                <a:ext cx="240" cy="240"/>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en-US" altLang="tr-TR" b="1"/>
                  <a:t>K</a:t>
                </a:r>
              </a:p>
            </p:txBody>
          </p:sp>
          <p:sp>
            <p:nvSpPr>
              <p:cNvPr id="141336" name="Oval 17"/>
              <p:cNvSpPr>
                <a:spLocks noChangeArrowheads="1"/>
              </p:cNvSpPr>
              <p:nvPr/>
            </p:nvSpPr>
            <p:spPr bwMode="auto">
              <a:xfrm>
                <a:off x="2016" y="3312"/>
                <a:ext cx="240" cy="240"/>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en-US" altLang="tr-TR" b="1"/>
                  <a:t>L</a:t>
                </a:r>
              </a:p>
            </p:txBody>
          </p:sp>
          <p:sp>
            <p:nvSpPr>
              <p:cNvPr id="141337" name="Oval 18"/>
              <p:cNvSpPr>
                <a:spLocks noChangeArrowheads="1"/>
              </p:cNvSpPr>
              <p:nvPr/>
            </p:nvSpPr>
            <p:spPr bwMode="auto">
              <a:xfrm>
                <a:off x="2880" y="3312"/>
                <a:ext cx="240" cy="240"/>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en-US" altLang="tr-TR" b="1"/>
                  <a:t>N</a:t>
                </a:r>
              </a:p>
            </p:txBody>
          </p:sp>
          <p:sp>
            <p:nvSpPr>
              <p:cNvPr id="141338" name="Oval 19"/>
              <p:cNvSpPr>
                <a:spLocks noChangeArrowheads="1"/>
              </p:cNvSpPr>
              <p:nvPr/>
            </p:nvSpPr>
            <p:spPr bwMode="auto">
              <a:xfrm>
                <a:off x="2544" y="3312"/>
                <a:ext cx="240" cy="240"/>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en-US" altLang="tr-TR" b="1"/>
                  <a:t>M</a:t>
                </a:r>
              </a:p>
            </p:txBody>
          </p:sp>
          <p:sp>
            <p:nvSpPr>
              <p:cNvPr id="141339" name="Oval 20"/>
              <p:cNvSpPr>
                <a:spLocks noChangeArrowheads="1"/>
              </p:cNvSpPr>
              <p:nvPr/>
            </p:nvSpPr>
            <p:spPr bwMode="auto">
              <a:xfrm>
                <a:off x="3216" y="3312"/>
                <a:ext cx="240" cy="240"/>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en-US" altLang="tr-TR" b="1"/>
                  <a:t>O</a:t>
                </a:r>
              </a:p>
            </p:txBody>
          </p:sp>
          <p:sp>
            <p:nvSpPr>
              <p:cNvPr id="141340" name="Oval 21"/>
              <p:cNvSpPr>
                <a:spLocks noChangeArrowheads="1"/>
              </p:cNvSpPr>
              <p:nvPr/>
            </p:nvSpPr>
            <p:spPr bwMode="auto">
              <a:xfrm>
                <a:off x="3648" y="3312"/>
                <a:ext cx="240" cy="240"/>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en-US" altLang="tr-TR" b="1"/>
                  <a:t>P</a:t>
                </a:r>
              </a:p>
            </p:txBody>
          </p:sp>
          <p:sp>
            <p:nvSpPr>
              <p:cNvPr id="141341" name="Oval 22"/>
              <p:cNvSpPr>
                <a:spLocks noChangeArrowheads="1"/>
              </p:cNvSpPr>
              <p:nvPr/>
            </p:nvSpPr>
            <p:spPr bwMode="auto">
              <a:xfrm>
                <a:off x="3984" y="3312"/>
                <a:ext cx="240" cy="240"/>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en-US" altLang="tr-TR" b="1"/>
                  <a:t>Q</a:t>
                </a:r>
              </a:p>
            </p:txBody>
          </p:sp>
          <p:cxnSp>
            <p:nvCxnSpPr>
              <p:cNvPr id="141342" name="AutoShape 23"/>
              <p:cNvCxnSpPr>
                <a:cxnSpLocks noChangeShapeType="1"/>
                <a:stCxn id="141325" idx="4"/>
                <a:endCxn id="141326" idx="0"/>
              </p:cNvCxnSpPr>
              <p:nvPr/>
            </p:nvCxnSpPr>
            <p:spPr bwMode="auto">
              <a:xfrm flipH="1">
                <a:off x="1752" y="1920"/>
                <a:ext cx="1248" cy="24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1343" name="AutoShape 24"/>
              <p:cNvCxnSpPr>
                <a:cxnSpLocks noChangeShapeType="1"/>
                <a:stCxn id="141325" idx="4"/>
                <a:endCxn id="141327" idx="0"/>
              </p:cNvCxnSpPr>
              <p:nvPr/>
            </p:nvCxnSpPr>
            <p:spPr bwMode="auto">
              <a:xfrm>
                <a:off x="3000" y="1920"/>
                <a:ext cx="192" cy="24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1344" name="AutoShape 25"/>
              <p:cNvCxnSpPr>
                <a:cxnSpLocks noChangeShapeType="1"/>
                <a:stCxn id="141325" idx="4"/>
                <a:endCxn id="141328" idx="0"/>
              </p:cNvCxnSpPr>
              <p:nvPr/>
            </p:nvCxnSpPr>
            <p:spPr bwMode="auto">
              <a:xfrm>
                <a:off x="3000" y="1920"/>
                <a:ext cx="1392" cy="24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1345" name="AutoShape 26"/>
              <p:cNvCxnSpPr>
                <a:cxnSpLocks noChangeShapeType="1"/>
                <a:stCxn id="141326" idx="4"/>
                <a:endCxn id="141329" idx="0"/>
              </p:cNvCxnSpPr>
              <p:nvPr/>
            </p:nvCxnSpPr>
            <p:spPr bwMode="auto">
              <a:xfrm flipH="1">
                <a:off x="1320" y="2400"/>
                <a:ext cx="432" cy="264"/>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1346" name="AutoShape 27"/>
              <p:cNvCxnSpPr>
                <a:cxnSpLocks noChangeShapeType="1"/>
                <a:stCxn id="141326" idx="4"/>
                <a:endCxn id="141330" idx="0"/>
              </p:cNvCxnSpPr>
              <p:nvPr/>
            </p:nvCxnSpPr>
            <p:spPr bwMode="auto">
              <a:xfrm>
                <a:off x="1752" y="2400"/>
                <a:ext cx="288" cy="264"/>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1347" name="AutoShape 28"/>
              <p:cNvCxnSpPr>
                <a:cxnSpLocks noChangeShapeType="1"/>
                <a:stCxn id="141327" idx="4"/>
                <a:endCxn id="141331" idx="0"/>
              </p:cNvCxnSpPr>
              <p:nvPr/>
            </p:nvCxnSpPr>
            <p:spPr bwMode="auto">
              <a:xfrm flipH="1">
                <a:off x="2856" y="2400"/>
                <a:ext cx="336" cy="264"/>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1348" name="AutoShape 29"/>
              <p:cNvCxnSpPr>
                <a:cxnSpLocks noChangeShapeType="1"/>
                <a:stCxn id="141327" idx="4"/>
                <a:endCxn id="141332" idx="0"/>
              </p:cNvCxnSpPr>
              <p:nvPr/>
            </p:nvCxnSpPr>
            <p:spPr bwMode="auto">
              <a:xfrm>
                <a:off x="3192" y="2400"/>
                <a:ext cx="480" cy="264"/>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1349" name="AutoShape 30"/>
              <p:cNvCxnSpPr>
                <a:cxnSpLocks noChangeShapeType="1"/>
                <a:stCxn id="141328" idx="4"/>
                <a:endCxn id="141333" idx="0"/>
              </p:cNvCxnSpPr>
              <p:nvPr/>
            </p:nvCxnSpPr>
            <p:spPr bwMode="auto">
              <a:xfrm>
                <a:off x="4392" y="2400"/>
                <a:ext cx="288" cy="264"/>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1350" name="AutoShape 31"/>
              <p:cNvCxnSpPr>
                <a:cxnSpLocks noChangeShapeType="1"/>
                <a:stCxn id="141329" idx="4"/>
                <a:endCxn id="141334" idx="0"/>
              </p:cNvCxnSpPr>
              <p:nvPr/>
            </p:nvCxnSpPr>
            <p:spPr bwMode="auto">
              <a:xfrm flipH="1">
                <a:off x="1032" y="2904"/>
                <a:ext cx="288" cy="40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1351" name="AutoShape 32"/>
              <p:cNvCxnSpPr>
                <a:cxnSpLocks noChangeShapeType="1"/>
                <a:stCxn id="141329" idx="4"/>
                <a:endCxn id="141335" idx="0"/>
              </p:cNvCxnSpPr>
              <p:nvPr/>
            </p:nvCxnSpPr>
            <p:spPr bwMode="auto">
              <a:xfrm>
                <a:off x="1320" y="2904"/>
                <a:ext cx="192" cy="40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1352" name="AutoShape 33"/>
              <p:cNvCxnSpPr>
                <a:cxnSpLocks noChangeShapeType="1"/>
                <a:stCxn id="141330" idx="4"/>
                <a:endCxn id="141336" idx="0"/>
              </p:cNvCxnSpPr>
              <p:nvPr/>
            </p:nvCxnSpPr>
            <p:spPr bwMode="auto">
              <a:xfrm>
                <a:off x="2040" y="2904"/>
                <a:ext cx="96" cy="40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1353" name="AutoShape 34"/>
              <p:cNvCxnSpPr>
                <a:cxnSpLocks noChangeShapeType="1"/>
                <a:stCxn id="141331" idx="4"/>
                <a:endCxn id="141338" idx="0"/>
              </p:cNvCxnSpPr>
              <p:nvPr/>
            </p:nvCxnSpPr>
            <p:spPr bwMode="auto">
              <a:xfrm flipH="1">
                <a:off x="2664" y="2904"/>
                <a:ext cx="192" cy="40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1354" name="AutoShape 35"/>
              <p:cNvCxnSpPr>
                <a:cxnSpLocks noChangeShapeType="1"/>
                <a:stCxn id="141332" idx="4"/>
                <a:endCxn id="141339" idx="0"/>
              </p:cNvCxnSpPr>
              <p:nvPr/>
            </p:nvCxnSpPr>
            <p:spPr bwMode="auto">
              <a:xfrm flipH="1">
                <a:off x="3336" y="2904"/>
                <a:ext cx="336" cy="40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1355" name="AutoShape 36"/>
              <p:cNvCxnSpPr>
                <a:cxnSpLocks noChangeShapeType="1"/>
                <a:stCxn id="141332" idx="4"/>
                <a:endCxn id="141340" idx="0"/>
              </p:cNvCxnSpPr>
              <p:nvPr/>
            </p:nvCxnSpPr>
            <p:spPr bwMode="auto">
              <a:xfrm>
                <a:off x="3672" y="2904"/>
                <a:ext cx="96" cy="40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1356" name="AutoShape 37"/>
              <p:cNvCxnSpPr>
                <a:cxnSpLocks noChangeShapeType="1"/>
                <a:stCxn id="141332" idx="4"/>
                <a:endCxn id="141341" idx="0"/>
              </p:cNvCxnSpPr>
              <p:nvPr/>
            </p:nvCxnSpPr>
            <p:spPr bwMode="auto">
              <a:xfrm>
                <a:off x="3672" y="2904"/>
                <a:ext cx="432" cy="40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41357" name="AutoShape 38"/>
              <p:cNvCxnSpPr>
                <a:cxnSpLocks noChangeShapeType="1"/>
                <a:stCxn id="141331" idx="4"/>
                <a:endCxn id="141337" idx="0"/>
              </p:cNvCxnSpPr>
              <p:nvPr/>
            </p:nvCxnSpPr>
            <p:spPr bwMode="auto">
              <a:xfrm>
                <a:off x="2856" y="2904"/>
                <a:ext cx="144" cy="40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41358" name="Rectangle 39"/>
              <p:cNvSpPr>
                <a:spLocks noChangeArrowheads="1"/>
              </p:cNvSpPr>
              <p:nvPr/>
            </p:nvSpPr>
            <p:spPr bwMode="auto">
              <a:xfrm>
                <a:off x="2016" y="3312"/>
                <a:ext cx="240" cy="240"/>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endParaRPr lang="tr-TR" altLang="tr-TR"/>
              </a:p>
            </p:txBody>
          </p:sp>
          <p:sp>
            <p:nvSpPr>
              <p:cNvPr id="141359" name="Rectangle 40"/>
              <p:cNvSpPr>
                <a:spLocks noChangeArrowheads="1"/>
              </p:cNvSpPr>
              <p:nvPr/>
            </p:nvSpPr>
            <p:spPr bwMode="auto">
              <a:xfrm>
                <a:off x="4560" y="2666"/>
                <a:ext cx="240" cy="240"/>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endParaRPr lang="tr-TR" altLang="tr-TR"/>
              </a:p>
            </p:txBody>
          </p:sp>
        </p:grpSp>
        <p:sp>
          <p:nvSpPr>
            <p:cNvPr id="141322" name="Text Box 41"/>
            <p:cNvSpPr txBox="1">
              <a:spLocks noChangeArrowheads="1"/>
            </p:cNvSpPr>
            <p:nvPr/>
          </p:nvSpPr>
          <p:spPr bwMode="auto">
            <a:xfrm>
              <a:off x="2077" y="198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en-US" altLang="tr-TR" dirty="0">
                  <a:solidFill>
                    <a:srgbClr val="FF0000"/>
                  </a:solidFill>
                </a:rPr>
                <a:t>1</a:t>
              </a:r>
            </a:p>
          </p:txBody>
        </p:sp>
        <p:sp>
          <p:nvSpPr>
            <p:cNvPr id="141323" name="Text Box 42"/>
            <p:cNvSpPr txBox="1">
              <a:spLocks noChangeArrowheads="1"/>
            </p:cNvSpPr>
            <p:nvPr/>
          </p:nvSpPr>
          <p:spPr bwMode="auto">
            <a:xfrm>
              <a:off x="2881" y="2079"/>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tr-TR" altLang="tr-TR" dirty="0" smtClean="0">
                  <a:solidFill>
                    <a:srgbClr val="FF0000"/>
                  </a:solidFill>
                </a:rPr>
                <a:t>4</a:t>
              </a:r>
              <a:endParaRPr lang="en-US" altLang="tr-TR" dirty="0">
                <a:solidFill>
                  <a:srgbClr val="FF0000"/>
                </a:solidFill>
              </a:endParaRPr>
            </a:p>
          </p:txBody>
        </p:sp>
        <p:sp>
          <p:nvSpPr>
            <p:cNvPr id="141324" name="Text Box 43"/>
            <p:cNvSpPr txBox="1">
              <a:spLocks noChangeArrowheads="1"/>
            </p:cNvSpPr>
            <p:nvPr/>
          </p:nvSpPr>
          <p:spPr bwMode="auto">
            <a:xfrm>
              <a:off x="3597" y="1982"/>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tr-TR" altLang="tr-TR" dirty="0" smtClean="0">
                  <a:solidFill>
                    <a:srgbClr val="FF0000"/>
                  </a:solidFill>
                </a:rPr>
                <a:t>4</a:t>
              </a:r>
              <a:endParaRPr lang="en-US" altLang="tr-TR" dirty="0">
                <a:solidFill>
                  <a:srgbClr val="FF0000"/>
                </a:solidFill>
              </a:endParaRPr>
            </a:p>
          </p:txBody>
        </p:sp>
      </p:grpSp>
      <p:sp>
        <p:nvSpPr>
          <p:cNvPr id="141320" name="Text Box 44"/>
          <p:cNvSpPr txBox="1">
            <a:spLocks noChangeArrowheads="1"/>
          </p:cNvSpPr>
          <p:nvPr/>
        </p:nvSpPr>
        <p:spPr bwMode="auto">
          <a:xfrm>
            <a:off x="323850" y="2348880"/>
            <a:ext cx="813593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spcBef>
                <a:spcPct val="50000"/>
              </a:spcBef>
            </a:pPr>
            <a:r>
              <a:rPr lang="fa-IR" altLang="tr-TR" sz="2000" dirty="0">
                <a:solidFill>
                  <a:schemeClr val="accent1">
                    <a:lumMod val="50000"/>
                  </a:schemeClr>
                </a:solidFill>
                <a:cs typeface="B Nazanin" panose="00000400000000000000" pitchFamily="2" charset="-78"/>
              </a:rPr>
              <a:t>اين جستجو </a:t>
            </a:r>
            <a:r>
              <a:rPr lang="fa-IR" altLang="tr-TR" sz="2000" dirty="0" smtClean="0">
                <a:solidFill>
                  <a:schemeClr val="accent1">
                    <a:lumMod val="50000"/>
                  </a:schemeClr>
                </a:solidFill>
                <a:cs typeface="B Nazanin" panose="00000400000000000000" pitchFamily="2" charset="-78"/>
              </a:rPr>
              <a:t>گره</a:t>
            </a:r>
            <a:r>
              <a:rPr lang="en-US" altLang="tr-TR" sz="2000" dirty="0" smtClean="0">
                <a:solidFill>
                  <a:schemeClr val="accent1">
                    <a:lumMod val="50000"/>
                  </a:schemeClr>
                </a:solidFill>
                <a:cs typeface="B Nazanin" panose="00000400000000000000" pitchFamily="2" charset="-78"/>
              </a:rPr>
              <a:t>x </a:t>
            </a:r>
            <a:r>
              <a:rPr lang="fa-IR" altLang="tr-TR" sz="2000" dirty="0" smtClean="0">
                <a:solidFill>
                  <a:schemeClr val="accent1">
                    <a:lumMod val="50000"/>
                  </a:schemeClr>
                </a:solidFill>
                <a:cs typeface="B Nazanin" panose="00000400000000000000" pitchFamily="2" charset="-78"/>
              </a:rPr>
              <a:t> </a:t>
            </a:r>
            <a:r>
              <a:rPr lang="fa-IR" altLang="tr-TR" sz="2000" dirty="0">
                <a:solidFill>
                  <a:schemeClr val="accent1">
                    <a:lumMod val="50000"/>
                  </a:schemeClr>
                </a:solidFill>
                <a:cs typeface="B Nazanin" panose="00000400000000000000" pitchFamily="2" charset="-78"/>
              </a:rPr>
              <a:t>را با کمترين هزينه مسير بسط </a:t>
            </a:r>
            <a:r>
              <a:rPr lang="fa-IR" altLang="tr-TR" sz="2000" dirty="0" smtClean="0">
                <a:solidFill>
                  <a:schemeClr val="accent1">
                    <a:lumMod val="50000"/>
                  </a:schemeClr>
                </a:solidFill>
                <a:cs typeface="B Nazanin" panose="00000400000000000000" pitchFamily="2" charset="-78"/>
              </a:rPr>
              <a:t>ميدهد</a:t>
            </a:r>
            <a:endParaRPr lang="en-US" altLang="tr-TR" sz="2000" dirty="0" smtClean="0">
              <a:solidFill>
                <a:schemeClr val="accent1">
                  <a:lumMod val="50000"/>
                </a:schemeClr>
              </a:solidFill>
              <a:cs typeface="B Nazanin" panose="00000400000000000000" pitchFamily="2" charset="-78"/>
            </a:endParaRPr>
          </a:p>
          <a:p>
            <a:pPr algn="ctr" rtl="1">
              <a:spcBef>
                <a:spcPct val="50000"/>
              </a:spcBef>
            </a:pPr>
            <a:r>
              <a:rPr lang="fa-IR" altLang="tr-TR" sz="2000" dirty="0" smtClean="0">
                <a:solidFill>
                  <a:schemeClr val="accent1">
                    <a:lumMod val="50000"/>
                  </a:schemeClr>
                </a:solidFill>
                <a:cs typeface="B Nazanin" panose="00000400000000000000" pitchFamily="2" charset="-78"/>
              </a:rPr>
              <a:t>اگر وزن یالها برابر و مساوی با 1 نباشند، </a:t>
            </a:r>
            <a:r>
              <a:rPr lang="tr-TR" altLang="tr-TR" sz="2000" dirty="0" smtClean="0">
                <a:solidFill>
                  <a:schemeClr val="accent1">
                    <a:lumMod val="50000"/>
                  </a:schemeClr>
                </a:solidFill>
                <a:cs typeface="B Nazanin" panose="00000400000000000000" pitchFamily="2" charset="-78"/>
              </a:rPr>
              <a:t> </a:t>
            </a:r>
            <a:r>
              <a:rPr lang="en-US" altLang="tr-TR" dirty="0" smtClean="0">
                <a:solidFill>
                  <a:schemeClr val="accent1">
                    <a:lumMod val="50000"/>
                  </a:schemeClr>
                </a:solidFill>
                <a:cs typeface="B Nazanin" panose="00000400000000000000" pitchFamily="2" charset="-78"/>
              </a:rPr>
              <a:t>BFS</a:t>
            </a:r>
            <a:r>
              <a:rPr lang="tr-TR" altLang="tr-TR" dirty="0" smtClean="0">
                <a:solidFill>
                  <a:schemeClr val="accent1">
                    <a:lumMod val="50000"/>
                  </a:schemeClr>
                </a:solidFill>
                <a:cs typeface="B Nazanin" panose="00000400000000000000" pitchFamily="2" charset="-78"/>
              </a:rPr>
              <a:t> </a:t>
            </a:r>
            <a:r>
              <a:rPr lang="fa-IR" altLang="tr-TR" sz="2000" dirty="0" smtClean="0">
                <a:solidFill>
                  <a:schemeClr val="accent1">
                    <a:lumMod val="50000"/>
                  </a:schemeClr>
                </a:solidFill>
                <a:cs typeface="B Nazanin" panose="00000400000000000000" pitchFamily="2" charset="-78"/>
              </a:rPr>
              <a:t>جوابگو نخواهد بود و مجبوریم از </a:t>
            </a:r>
            <a:r>
              <a:rPr lang="tr-TR" altLang="tr-TR" dirty="0" smtClean="0">
                <a:solidFill>
                  <a:schemeClr val="accent1">
                    <a:lumMod val="50000"/>
                  </a:schemeClr>
                </a:solidFill>
                <a:cs typeface="B Nazanin" panose="00000400000000000000" pitchFamily="2" charset="-78"/>
              </a:rPr>
              <a:t>UCS</a:t>
            </a:r>
            <a:r>
              <a:rPr lang="fa-IR" altLang="tr-TR" sz="2000" dirty="0" smtClean="0">
                <a:solidFill>
                  <a:schemeClr val="accent1">
                    <a:lumMod val="50000"/>
                  </a:schemeClr>
                </a:solidFill>
                <a:cs typeface="B Nazanin" panose="00000400000000000000" pitchFamily="2" charset="-78"/>
              </a:rPr>
              <a:t>استفاده کنیم</a:t>
            </a:r>
            <a:endParaRPr lang="en-US" altLang="tr-TR" sz="2000" dirty="0">
              <a:solidFill>
                <a:schemeClr val="accent1">
                  <a:lumMod val="50000"/>
                </a:schemeClr>
              </a:solidFill>
              <a:cs typeface="B Nazanin" panose="00000400000000000000" pitchFamily="2" charset="-78"/>
            </a:endParaRPr>
          </a:p>
        </p:txBody>
      </p:sp>
      <p:pic>
        <p:nvPicPr>
          <p:cNvPr id="48" name="Picture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0109" y="9094"/>
            <a:ext cx="1103891" cy="1539638"/>
          </a:xfrm>
          <a:prstGeom prst="rect">
            <a:avLst/>
          </a:prstGeom>
        </p:spPr>
      </p:pic>
      <p:sp>
        <p:nvSpPr>
          <p:cNvPr id="49" name="Text Box 41"/>
          <p:cNvSpPr txBox="1">
            <a:spLocks noChangeArrowheads="1"/>
          </p:cNvSpPr>
          <p:nvPr/>
        </p:nvSpPr>
        <p:spPr bwMode="auto">
          <a:xfrm>
            <a:off x="2892698" y="4358431"/>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en-US" altLang="tr-TR" dirty="0">
                <a:solidFill>
                  <a:srgbClr val="FF0000"/>
                </a:solidFill>
              </a:rPr>
              <a:t>1</a:t>
            </a:r>
          </a:p>
        </p:txBody>
      </p:sp>
      <p:sp>
        <p:nvSpPr>
          <p:cNvPr id="50" name="Text Box 43"/>
          <p:cNvSpPr txBox="1">
            <a:spLocks noChangeArrowheads="1"/>
          </p:cNvSpPr>
          <p:nvPr/>
        </p:nvSpPr>
        <p:spPr bwMode="auto">
          <a:xfrm>
            <a:off x="1979712" y="4286423"/>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en-US" altLang="tr-TR" dirty="0">
                <a:solidFill>
                  <a:srgbClr val="FF0000"/>
                </a:solidFill>
              </a:rPr>
              <a:t>3</a:t>
            </a:r>
          </a:p>
        </p:txBody>
      </p:sp>
      <p:sp>
        <p:nvSpPr>
          <p:cNvPr id="51" name="Text Box 43"/>
          <p:cNvSpPr txBox="1">
            <a:spLocks noChangeArrowheads="1"/>
          </p:cNvSpPr>
          <p:nvPr/>
        </p:nvSpPr>
        <p:spPr bwMode="auto">
          <a:xfrm>
            <a:off x="5406856" y="4439732"/>
            <a:ext cx="3129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tr-TR" altLang="tr-TR" dirty="0">
                <a:solidFill>
                  <a:srgbClr val="FF0000"/>
                </a:solidFill>
              </a:rPr>
              <a:t>5</a:t>
            </a:r>
            <a:endParaRPr lang="en-US" altLang="tr-TR" dirty="0">
              <a:solidFill>
                <a:srgbClr val="FF0000"/>
              </a:solidFill>
            </a:endParaRPr>
          </a:p>
        </p:txBody>
      </p:sp>
      <p:sp>
        <p:nvSpPr>
          <p:cNvPr id="52" name="Text Box 43"/>
          <p:cNvSpPr txBox="1">
            <a:spLocks noChangeArrowheads="1"/>
          </p:cNvSpPr>
          <p:nvPr/>
        </p:nvSpPr>
        <p:spPr bwMode="auto">
          <a:xfrm>
            <a:off x="4355976" y="4430439"/>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en-US" altLang="tr-TR" dirty="0">
                <a:solidFill>
                  <a:srgbClr val="FF0000"/>
                </a:solidFill>
              </a:rPr>
              <a:t>3</a:t>
            </a:r>
          </a:p>
        </p:txBody>
      </p:sp>
      <p:sp>
        <p:nvSpPr>
          <p:cNvPr id="54" name="Text Box 43"/>
          <p:cNvSpPr txBox="1">
            <a:spLocks noChangeArrowheads="1"/>
          </p:cNvSpPr>
          <p:nvPr/>
        </p:nvSpPr>
        <p:spPr bwMode="auto">
          <a:xfrm>
            <a:off x="3203848" y="529453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tr-TR" altLang="tr-TR" dirty="0" smtClean="0">
                <a:solidFill>
                  <a:srgbClr val="FF0000"/>
                </a:solidFill>
              </a:rPr>
              <a:t>1</a:t>
            </a:r>
            <a:endParaRPr lang="en-US" altLang="tr-TR" dirty="0">
              <a:solidFill>
                <a:srgbClr val="FF0000"/>
              </a:solidFill>
            </a:endParaRPr>
          </a:p>
        </p:txBody>
      </p:sp>
      <p:sp>
        <p:nvSpPr>
          <p:cNvPr id="55" name="Text Box 43"/>
          <p:cNvSpPr txBox="1">
            <a:spLocks noChangeArrowheads="1"/>
          </p:cNvSpPr>
          <p:nvPr/>
        </p:nvSpPr>
        <p:spPr bwMode="auto">
          <a:xfrm>
            <a:off x="6678613" y="4501422"/>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en-US" altLang="tr-TR" dirty="0">
                <a:solidFill>
                  <a:srgbClr val="FF0000"/>
                </a:solidFill>
              </a:rPr>
              <a:t>3</a:t>
            </a:r>
          </a:p>
        </p:txBody>
      </p:sp>
    </p:spTree>
    <p:extLst>
      <p:ext uri="{BB962C8B-B14F-4D97-AF65-F5344CB8AC3E}">
        <p14:creationId xmlns:p14="http://schemas.microsoft.com/office/powerpoint/2010/main" val="42566491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2"/>
          <p:cNvSpPr>
            <a:spLocks noGrp="1"/>
          </p:cNvSpPr>
          <p:nvPr>
            <p:ph type="dt" sz="quarter" idx="10"/>
          </p:nvPr>
        </p:nvSpPr>
        <p:spPr/>
        <p:txBody>
          <a:bodyPr/>
          <a:lstStyle/>
          <a:p>
            <a:pPr algn="r" rtl="1">
              <a:defRPr/>
            </a:pPr>
            <a:fld id="{B17D7127-0028-4BB1-A761-BE918B46FF61}" type="datetime1">
              <a:rPr lang="tr-TR" altLang="en-US" smtClean="0"/>
              <a:t>18.02.2016</a:t>
            </a:fld>
            <a:endParaRPr lang="en-US" altLang="en-US"/>
          </a:p>
        </p:txBody>
      </p:sp>
      <p:sp>
        <p:nvSpPr>
          <p:cNvPr id="11" name="Footer Placeholder 3"/>
          <p:cNvSpPr>
            <a:spLocks noGrp="1"/>
          </p:cNvSpPr>
          <p:nvPr>
            <p:ph type="ftr"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en-US" altLang="en-US" smtClean="0">
                <a:latin typeface="Garamond" panose="02020404030301010803" pitchFamily="18" charset="0"/>
              </a:rPr>
              <a:t>AI, Solving problems by search</a:t>
            </a:r>
            <a:endParaRPr lang="en-US" altLang="en-US">
              <a:latin typeface="Garamond" panose="02020404030301010803" pitchFamily="18" charset="0"/>
            </a:endParaRPr>
          </a:p>
        </p:txBody>
      </p:sp>
      <p:sp>
        <p:nvSpPr>
          <p:cNvPr id="12" name="Slide Number Placeholder 4"/>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1" eaLnBrk="1" hangingPunct="1"/>
            <a:fld id="{D20C460A-7DA6-4F72-9F5E-08D67EA13998}" type="slidenum">
              <a:rPr lang="ar-SA" altLang="en-US">
                <a:latin typeface="Garamond" panose="02020404030301010803" pitchFamily="18" charset="0"/>
              </a:rPr>
              <a:pPr algn="l" rtl="1" eaLnBrk="1" hangingPunct="1"/>
              <a:t>34</a:t>
            </a:fld>
            <a:endParaRPr lang="en-US" altLang="en-US">
              <a:latin typeface="Garamond" panose="02020404030301010803" pitchFamily="18" charset="0"/>
            </a:endParaRPr>
          </a:p>
        </p:txBody>
      </p:sp>
      <p:sp>
        <p:nvSpPr>
          <p:cNvPr id="3079"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fa-IR" altLang="tr-TR" sz="4400" b="1">
                <a:latin typeface="Times New Roman" panose="02020603050405020304" pitchFamily="18" charset="0"/>
                <a:cs typeface="Homa" pitchFamily="2" charset="-78"/>
              </a:rPr>
              <a:t>حل مسئله با جستجو</a:t>
            </a:r>
            <a:endParaRPr lang="en-US" altLang="tr-TR" sz="2400" b="1">
              <a:latin typeface="Times New Roman" panose="02020603050405020304" pitchFamily="18" charset="0"/>
              <a:cs typeface="Homa" pitchFamily="2" charset="-78"/>
            </a:endParaRPr>
          </a:p>
        </p:txBody>
      </p:sp>
      <p:sp>
        <p:nvSpPr>
          <p:cNvPr id="3080" name="Text Box 3"/>
          <p:cNvSpPr txBox="1">
            <a:spLocks noChangeArrowheads="1"/>
          </p:cNvSpPr>
          <p:nvPr/>
        </p:nvSpPr>
        <p:spPr bwMode="auto">
          <a:xfrm>
            <a:off x="684213" y="2595563"/>
            <a:ext cx="763270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a:r>
              <a:rPr lang="ar-SA" altLang="tr-TR" sz="3600" dirty="0">
                <a:solidFill>
                  <a:schemeClr val="accent2"/>
                </a:solidFill>
                <a:cs typeface="Homa" pitchFamily="2" charset="-78"/>
              </a:rPr>
              <a:t>کامل بودن:</a:t>
            </a:r>
            <a:r>
              <a:rPr lang="ar-SA" altLang="tr-TR" sz="3200" dirty="0">
                <a:solidFill>
                  <a:schemeClr val="accent2"/>
                </a:solidFill>
                <a:cs typeface="Homa" pitchFamily="2" charset="-78"/>
              </a:rPr>
              <a:t> </a:t>
            </a:r>
            <a:r>
              <a:rPr lang="ar-SA" altLang="tr-TR" sz="3200" dirty="0">
                <a:solidFill>
                  <a:srgbClr val="CC3300"/>
                </a:solidFill>
                <a:cs typeface="Homa" pitchFamily="2" charset="-78"/>
              </a:rPr>
              <a:t>بله</a:t>
            </a:r>
            <a:endParaRPr lang="en-US" altLang="tr-TR" sz="3200" dirty="0">
              <a:solidFill>
                <a:srgbClr val="CC3300"/>
              </a:solidFill>
              <a:cs typeface="Homa" pitchFamily="2" charset="-78"/>
            </a:endParaRPr>
          </a:p>
          <a:p>
            <a:pPr algn="r" rtl="1"/>
            <a:r>
              <a:rPr lang="fa-IR" altLang="tr-TR" sz="2400" dirty="0">
                <a:solidFill>
                  <a:srgbClr val="CC3300"/>
                </a:solidFill>
                <a:cs typeface="Homa" pitchFamily="2" charset="-78"/>
              </a:rPr>
              <a:t>	</a:t>
            </a:r>
            <a:r>
              <a:rPr lang="fa-IR" altLang="tr-TR" sz="2400" dirty="0">
                <a:solidFill>
                  <a:srgbClr val="C00000"/>
                </a:solidFill>
                <a:cs typeface="Homa" pitchFamily="2" charset="-78"/>
              </a:rPr>
              <a:t>هزينه هر مرحله بزرگتر يا مساوي يک مقدار ثابت و مثبت </a:t>
            </a:r>
            <a:r>
              <a:rPr lang="el-GR" altLang="tr-TR" sz="2400" dirty="0">
                <a:solidFill>
                  <a:srgbClr val="C00000"/>
                </a:solidFill>
              </a:rPr>
              <a:t>ε</a:t>
            </a:r>
            <a:r>
              <a:rPr lang="fa-IR" altLang="tr-TR" sz="2400" dirty="0">
                <a:solidFill>
                  <a:srgbClr val="C00000"/>
                </a:solidFill>
                <a:cs typeface="Homa" pitchFamily="2" charset="-78"/>
              </a:rPr>
              <a:t> </a:t>
            </a:r>
            <a:r>
              <a:rPr lang="fa-IR" altLang="tr-TR" sz="2400" dirty="0" smtClean="0">
                <a:solidFill>
                  <a:srgbClr val="C00000"/>
                </a:solidFill>
                <a:cs typeface="Homa" pitchFamily="2" charset="-78"/>
              </a:rPr>
              <a:t>باشد</a:t>
            </a:r>
            <a:r>
              <a:rPr lang="fa-IR" altLang="tr-TR" sz="2400" dirty="0">
                <a:solidFill>
                  <a:srgbClr val="C00000"/>
                </a:solidFill>
                <a:cs typeface="Homa" pitchFamily="2" charset="-78"/>
              </a:rPr>
              <a:t>.(هزينه مسير با حرکت در مسير افزايش مي يابد)</a:t>
            </a:r>
            <a:endParaRPr lang="el-GR" altLang="tr-TR" sz="2400" dirty="0">
              <a:solidFill>
                <a:srgbClr val="C00000"/>
              </a:solidFill>
              <a:cs typeface="Homa" pitchFamily="2" charset="-78"/>
            </a:endParaRPr>
          </a:p>
          <a:p>
            <a:pPr algn="r" rtl="1"/>
            <a:r>
              <a:rPr lang="ar-SA" altLang="tr-TR" sz="3600" dirty="0">
                <a:solidFill>
                  <a:schemeClr val="accent1">
                    <a:lumMod val="50000"/>
                  </a:schemeClr>
                </a:solidFill>
                <a:cs typeface="Homa" pitchFamily="2" charset="-78"/>
              </a:rPr>
              <a:t>بهينگي</a:t>
            </a:r>
            <a:r>
              <a:rPr lang="ar-SA" altLang="tr-TR" sz="3600" dirty="0">
                <a:solidFill>
                  <a:schemeClr val="accent2"/>
                </a:solidFill>
                <a:cs typeface="Homa" pitchFamily="2" charset="-78"/>
              </a:rPr>
              <a:t>:</a:t>
            </a:r>
            <a:r>
              <a:rPr lang="ar-SA" altLang="tr-TR" sz="3200" dirty="0">
                <a:solidFill>
                  <a:schemeClr val="accent2"/>
                </a:solidFill>
                <a:cs typeface="Homa" pitchFamily="2" charset="-78"/>
              </a:rPr>
              <a:t> </a:t>
            </a:r>
            <a:r>
              <a:rPr lang="ar-SA" altLang="tr-TR" sz="3200" dirty="0">
                <a:solidFill>
                  <a:srgbClr val="CC3300"/>
                </a:solidFill>
                <a:cs typeface="Homa" pitchFamily="2" charset="-78"/>
              </a:rPr>
              <a:t>بله</a:t>
            </a:r>
            <a:r>
              <a:rPr lang="ar-SA" altLang="tr-TR" sz="4000" dirty="0">
                <a:solidFill>
                  <a:schemeClr val="accent2"/>
                </a:solidFill>
                <a:cs typeface="Homa" pitchFamily="2" charset="-78"/>
              </a:rPr>
              <a:t> </a:t>
            </a:r>
            <a:endParaRPr lang="ar-SA" altLang="tr-TR" sz="3200" dirty="0">
              <a:solidFill>
                <a:srgbClr val="CC3300"/>
              </a:solidFill>
              <a:cs typeface="Homa" pitchFamily="2" charset="-78"/>
            </a:endParaRPr>
          </a:p>
          <a:p>
            <a:pPr algn="r" rtl="1"/>
            <a:r>
              <a:rPr lang="ar-SA" altLang="tr-TR" sz="2400" dirty="0">
                <a:solidFill>
                  <a:srgbClr val="CC3300"/>
                </a:solidFill>
                <a:cs typeface="Homa" pitchFamily="2" charset="-78"/>
              </a:rPr>
              <a:t>	</a:t>
            </a:r>
            <a:r>
              <a:rPr lang="ar-SA" altLang="tr-TR" sz="2400" dirty="0">
                <a:solidFill>
                  <a:srgbClr val="C00000"/>
                </a:solidFill>
                <a:cs typeface="Homa" pitchFamily="2" charset="-78"/>
              </a:rPr>
              <a:t> </a:t>
            </a:r>
            <a:r>
              <a:rPr lang="fa-IR" altLang="tr-TR" sz="2400" dirty="0">
                <a:solidFill>
                  <a:srgbClr val="C00000"/>
                </a:solidFill>
                <a:cs typeface="Homa" pitchFamily="2" charset="-78"/>
              </a:rPr>
              <a:t>هزينه هر مرحله بزرگتر يا مساوي </a:t>
            </a:r>
            <a:r>
              <a:rPr lang="el-GR" altLang="tr-TR" sz="2800" dirty="0">
                <a:solidFill>
                  <a:srgbClr val="C00000"/>
                </a:solidFill>
                <a:cs typeface="Times New Roman" panose="02020603050405020304" pitchFamily="18" charset="0"/>
              </a:rPr>
              <a:t>ε</a:t>
            </a:r>
            <a:r>
              <a:rPr lang="fa-IR" altLang="tr-TR" sz="2400" dirty="0">
                <a:solidFill>
                  <a:srgbClr val="C00000"/>
                </a:solidFill>
                <a:cs typeface="Homa" pitchFamily="2" charset="-78"/>
              </a:rPr>
              <a:t> </a:t>
            </a:r>
            <a:r>
              <a:rPr lang="fa-IR" altLang="tr-TR" sz="2400" dirty="0" smtClean="0">
                <a:solidFill>
                  <a:srgbClr val="C00000"/>
                </a:solidFill>
                <a:cs typeface="Homa" pitchFamily="2" charset="-78"/>
              </a:rPr>
              <a:t>باشد</a:t>
            </a:r>
            <a:r>
              <a:rPr lang="en-US" altLang="tr-TR" sz="2400" dirty="0" smtClean="0">
                <a:solidFill>
                  <a:srgbClr val="C00000"/>
                </a:solidFill>
                <a:cs typeface="Homa" pitchFamily="2" charset="-78"/>
              </a:rPr>
              <a:t>.</a:t>
            </a:r>
            <a:r>
              <a:rPr lang="fa-IR" altLang="tr-TR" sz="2400" dirty="0" smtClean="0">
                <a:solidFill>
                  <a:srgbClr val="C00000"/>
                </a:solidFill>
                <a:cs typeface="Homa" pitchFamily="2" charset="-78"/>
              </a:rPr>
              <a:t> </a:t>
            </a:r>
            <a:r>
              <a:rPr lang="en-US" altLang="tr-TR" sz="2400" dirty="0" smtClean="0">
                <a:solidFill>
                  <a:srgbClr val="C00000"/>
                </a:solidFill>
                <a:cs typeface="Homa" pitchFamily="2" charset="-78"/>
              </a:rPr>
              <a:t>C*</a:t>
            </a:r>
            <a:r>
              <a:rPr lang="fa-IR" altLang="tr-TR" sz="2400" dirty="0" smtClean="0">
                <a:solidFill>
                  <a:srgbClr val="C00000"/>
                </a:solidFill>
                <a:cs typeface="Homa" pitchFamily="2" charset="-78"/>
              </a:rPr>
              <a:t> هزینه رسیدن به گره هدف بهینه می باشد.</a:t>
            </a:r>
            <a:r>
              <a:rPr lang="ar-SA" altLang="tr-TR" sz="2400" dirty="0" smtClean="0">
                <a:solidFill>
                  <a:srgbClr val="C00000"/>
                </a:solidFill>
                <a:cs typeface="Homa" pitchFamily="2" charset="-78"/>
              </a:rPr>
              <a:t> </a:t>
            </a:r>
            <a:endParaRPr lang="fa-IR" altLang="tr-TR" sz="2400" dirty="0">
              <a:solidFill>
                <a:srgbClr val="C00000"/>
              </a:solidFill>
              <a:cs typeface="Homa" pitchFamily="2" charset="-78"/>
            </a:endParaRPr>
          </a:p>
          <a:p>
            <a:pPr algn="r" rtl="1">
              <a:spcBef>
                <a:spcPct val="35000"/>
              </a:spcBef>
            </a:pPr>
            <a:r>
              <a:rPr lang="ar-SA" altLang="tr-TR" sz="3600" dirty="0">
                <a:solidFill>
                  <a:schemeClr val="accent1">
                    <a:lumMod val="50000"/>
                  </a:schemeClr>
                </a:solidFill>
                <a:cs typeface="Homa" pitchFamily="2" charset="-78"/>
              </a:rPr>
              <a:t>پيچيدگي زماني:</a:t>
            </a:r>
            <a:endParaRPr lang="ar-SA" altLang="tr-TR" sz="2000" dirty="0">
              <a:solidFill>
                <a:schemeClr val="accent1">
                  <a:lumMod val="50000"/>
                </a:schemeClr>
              </a:solidFill>
              <a:cs typeface="Times New Roman" panose="02020603050405020304" pitchFamily="18" charset="0"/>
            </a:endParaRPr>
          </a:p>
          <a:p>
            <a:pPr algn="r" rtl="1">
              <a:spcBef>
                <a:spcPct val="35000"/>
              </a:spcBef>
            </a:pPr>
            <a:r>
              <a:rPr lang="ar-SA" altLang="tr-TR" sz="3600" dirty="0">
                <a:solidFill>
                  <a:schemeClr val="accent1">
                    <a:lumMod val="50000"/>
                  </a:schemeClr>
                </a:solidFill>
                <a:cs typeface="Homa" pitchFamily="2" charset="-78"/>
              </a:rPr>
              <a:t>پيچيدگي</a:t>
            </a:r>
            <a:r>
              <a:rPr lang="ar-SA" altLang="tr-TR" sz="3600" dirty="0">
                <a:solidFill>
                  <a:schemeClr val="accent2"/>
                </a:solidFill>
                <a:cs typeface="Homa" pitchFamily="2" charset="-78"/>
              </a:rPr>
              <a:t> </a:t>
            </a:r>
            <a:r>
              <a:rPr lang="ar-SA" altLang="tr-TR" sz="3600" dirty="0">
                <a:solidFill>
                  <a:schemeClr val="accent1">
                    <a:lumMod val="50000"/>
                  </a:schemeClr>
                </a:solidFill>
                <a:cs typeface="Homa" pitchFamily="2" charset="-78"/>
              </a:rPr>
              <a:t>فضا:</a:t>
            </a:r>
            <a:endParaRPr lang="ar-SA" altLang="tr-TR" sz="2000" dirty="0">
              <a:solidFill>
                <a:schemeClr val="accent1">
                  <a:lumMod val="50000"/>
                </a:schemeClr>
              </a:solidFill>
              <a:cs typeface="Times New Roman" panose="02020603050405020304" pitchFamily="18" charset="0"/>
            </a:endParaRPr>
          </a:p>
          <a:p>
            <a:pPr algn="r" rtl="1"/>
            <a:endParaRPr lang="en-US" altLang="tr-TR" dirty="0">
              <a:cs typeface="Times New Roman" panose="02020603050405020304" pitchFamily="18" charset="0"/>
            </a:endParaRPr>
          </a:p>
        </p:txBody>
      </p:sp>
      <p:sp>
        <p:nvSpPr>
          <p:cNvPr id="3081" name="Text Box 4"/>
          <p:cNvSpPr txBox="1">
            <a:spLocks noChangeArrowheads="1"/>
          </p:cNvSpPr>
          <p:nvPr/>
        </p:nvSpPr>
        <p:spPr bwMode="auto">
          <a:xfrm>
            <a:off x="323850" y="1874838"/>
            <a:ext cx="79930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spcBef>
                <a:spcPct val="50000"/>
              </a:spcBef>
            </a:pPr>
            <a:r>
              <a:rPr lang="fa-IR" altLang="tr-TR" sz="4000" dirty="0">
                <a:solidFill>
                  <a:schemeClr val="accent1">
                    <a:lumMod val="50000"/>
                  </a:schemeClr>
                </a:solidFill>
                <a:cs typeface="B Nazanin" panose="00000400000000000000" pitchFamily="2" charset="-78"/>
              </a:rPr>
              <a:t>جستجوي هزينه يکنواخت</a:t>
            </a:r>
            <a:endParaRPr lang="en-US" altLang="tr-TR" sz="4000" dirty="0">
              <a:solidFill>
                <a:schemeClr val="accent1">
                  <a:lumMod val="50000"/>
                </a:schemeClr>
              </a:solidFill>
              <a:cs typeface="B Nazanin" panose="00000400000000000000" pitchFamily="2" charset="-78"/>
            </a:endParaRPr>
          </a:p>
        </p:txBody>
      </p:sp>
      <p:graphicFrame>
        <p:nvGraphicFramePr>
          <p:cNvPr id="3074" name="Object 5"/>
          <p:cNvGraphicFramePr>
            <a:graphicFrameLocks noGrp="1" noChangeAspect="1"/>
          </p:cNvGraphicFramePr>
          <p:nvPr>
            <p:ph/>
            <p:extLst>
              <p:ext uri="{D42A27DB-BD31-4B8C-83A1-F6EECF244321}">
                <p14:modId xmlns:p14="http://schemas.microsoft.com/office/powerpoint/2010/main" val="1515279922"/>
              </p:ext>
            </p:extLst>
          </p:nvPr>
        </p:nvGraphicFramePr>
        <p:xfrm>
          <a:off x="2590800" y="4992688"/>
          <a:ext cx="1754188" cy="785812"/>
        </p:xfrm>
        <a:graphic>
          <a:graphicData uri="http://schemas.openxmlformats.org/presentationml/2006/ole">
            <mc:AlternateContent xmlns:mc="http://schemas.openxmlformats.org/markup-compatibility/2006">
              <mc:Choice xmlns:v="urn:schemas-microsoft-com:vml" Requires="v">
                <p:oleObj spid="_x0000_s2286" name="Equation" r:id="rId3" imgW="571320" imgH="253800" progId="Equation.3">
                  <p:embed/>
                </p:oleObj>
              </mc:Choice>
              <mc:Fallback>
                <p:oleObj name="Equation" r:id="rId3" imgW="571320" imgH="253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4992688"/>
                        <a:ext cx="1754188" cy="785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5" name="Object 6"/>
          <p:cNvGraphicFramePr>
            <a:graphicFrameLocks noChangeAspect="1"/>
          </p:cNvGraphicFramePr>
          <p:nvPr>
            <p:extLst>
              <p:ext uri="{D42A27DB-BD31-4B8C-83A1-F6EECF244321}">
                <p14:modId xmlns:p14="http://schemas.microsoft.com/office/powerpoint/2010/main" val="1463238011"/>
              </p:ext>
            </p:extLst>
          </p:nvPr>
        </p:nvGraphicFramePr>
        <p:xfrm>
          <a:off x="2708275" y="5734050"/>
          <a:ext cx="1657350" cy="736600"/>
        </p:xfrm>
        <a:graphic>
          <a:graphicData uri="http://schemas.openxmlformats.org/presentationml/2006/ole">
            <mc:AlternateContent xmlns:mc="http://schemas.openxmlformats.org/markup-compatibility/2006">
              <mc:Choice xmlns:v="urn:schemas-microsoft-com:vml" Requires="v">
                <p:oleObj spid="_x0000_s2287" name="Equation" r:id="rId5" imgW="571320" imgH="253800" progId="Equation.3">
                  <p:embed/>
                </p:oleObj>
              </mc:Choice>
              <mc:Fallback>
                <p:oleObj name="Equation" r:id="rId5" imgW="571320" imgH="253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8275" y="5734050"/>
                        <a:ext cx="1657350" cy="73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2" name="Text Box 7"/>
          <p:cNvSpPr txBox="1">
            <a:spLocks noChangeArrowheads="1"/>
          </p:cNvSpPr>
          <p:nvPr/>
        </p:nvSpPr>
        <p:spPr bwMode="auto">
          <a:xfrm>
            <a:off x="1476375" y="2420938"/>
            <a:ext cx="1800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a:spcBef>
                <a:spcPct val="50000"/>
              </a:spcBef>
            </a:pPr>
            <a:endParaRPr lang="tr-TR" altLang="tr-TR">
              <a:cs typeface="Times New Roman" panose="02020603050405020304" pitchFamily="18" charset="0"/>
            </a:endParaRPr>
          </a:p>
        </p:txBody>
      </p:sp>
      <p:sp>
        <p:nvSpPr>
          <p:cNvPr id="3083" name="Text Box 8"/>
          <p:cNvSpPr txBox="1">
            <a:spLocks noChangeArrowheads="1"/>
          </p:cNvSpPr>
          <p:nvPr/>
        </p:nvSpPr>
        <p:spPr bwMode="auto">
          <a:xfrm>
            <a:off x="5797550" y="2597150"/>
            <a:ext cx="25193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a:spcBef>
                <a:spcPct val="50000"/>
              </a:spcBef>
            </a:pPr>
            <a:r>
              <a:rPr lang="fa-IR" altLang="tr-TR" sz="3600" dirty="0">
                <a:solidFill>
                  <a:schemeClr val="accent1">
                    <a:lumMod val="50000"/>
                  </a:schemeClr>
                </a:solidFill>
                <a:cs typeface="Homa" pitchFamily="2" charset="-78"/>
              </a:rPr>
              <a:t>کامل بودن</a:t>
            </a:r>
            <a:r>
              <a:rPr lang="fa-IR" altLang="tr-TR" sz="3600" dirty="0">
                <a:solidFill>
                  <a:schemeClr val="accent2"/>
                </a:solidFill>
                <a:cs typeface="Homa" pitchFamily="2" charset="-78"/>
              </a:rPr>
              <a:t>:</a:t>
            </a:r>
            <a:endParaRPr lang="en-US" altLang="tr-TR" sz="3600" dirty="0">
              <a:solidFill>
                <a:schemeClr val="accent2"/>
              </a:solidFill>
              <a:cs typeface="Homa" pitchFamily="2" charset="-78"/>
            </a:endParaRP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40109" y="89162"/>
            <a:ext cx="1103891" cy="1539638"/>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40109" y="9094"/>
            <a:ext cx="1103891" cy="1539638"/>
          </a:xfrm>
          <a:prstGeom prst="rect">
            <a:avLst/>
          </a:prstGeom>
        </p:spPr>
      </p:pic>
    </p:spTree>
    <p:extLst>
      <p:ext uri="{BB962C8B-B14F-4D97-AF65-F5344CB8AC3E}">
        <p14:creationId xmlns:p14="http://schemas.microsoft.com/office/powerpoint/2010/main" val="29075320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89925489-DD6F-4361-B8CA-D6E74DCC9898}" type="datetime1">
              <a:rPr lang="tr-TR" altLang="en-US" smtClean="0"/>
              <a:t>18.02.2016</a:t>
            </a:fld>
            <a:endParaRPr lang="en-US" altLang="en-US"/>
          </a:p>
        </p:txBody>
      </p:sp>
      <p:sp>
        <p:nvSpPr>
          <p:cNvPr id="4" name="Footer Placeholder 3"/>
          <p:cNvSpPr>
            <a:spLocks noGrp="1"/>
          </p:cNvSpPr>
          <p:nvPr>
            <p:ph type="ftr" sz="quarter" idx="11"/>
          </p:nvPr>
        </p:nvSpPr>
        <p:spPr/>
        <p:txBody>
          <a:bodyPr/>
          <a:lstStyle/>
          <a:p>
            <a:r>
              <a:rPr lang="en-US" altLang="en-US" smtClean="0"/>
              <a:t>AI, Solving problems by search</a:t>
            </a:r>
            <a:endParaRPr lang="en-US" altLang="en-US"/>
          </a:p>
        </p:txBody>
      </p:sp>
      <p:sp>
        <p:nvSpPr>
          <p:cNvPr id="5" name="Slide Number Placeholder 4"/>
          <p:cNvSpPr>
            <a:spLocks noGrp="1"/>
          </p:cNvSpPr>
          <p:nvPr>
            <p:ph type="sldNum" sz="quarter" idx="12"/>
          </p:nvPr>
        </p:nvSpPr>
        <p:spPr/>
        <p:txBody>
          <a:bodyPr/>
          <a:lstStyle/>
          <a:p>
            <a:fld id="{62C3F5E1-7DC9-47BA-9B84-72FFFC48AC89}" type="slidenum">
              <a:rPr lang="ar-SA" altLang="en-US" smtClean="0"/>
              <a:pPr/>
              <a:t>35</a:t>
            </a:fld>
            <a:endParaRPr lang="en-US" altLang="en-US"/>
          </a:p>
        </p:txBody>
      </p:sp>
      <p:pic>
        <p:nvPicPr>
          <p:cNvPr id="6" name="Picture 5"/>
          <p:cNvPicPr>
            <a:picLocks noChangeAspect="1"/>
          </p:cNvPicPr>
          <p:nvPr/>
        </p:nvPicPr>
        <p:blipFill>
          <a:blip r:embed="rId2"/>
          <a:stretch>
            <a:fillRect/>
          </a:stretch>
        </p:blipFill>
        <p:spPr>
          <a:xfrm>
            <a:off x="98754" y="1988840"/>
            <a:ext cx="8793726" cy="4435971"/>
          </a:xfrm>
          <a:prstGeom prst="rect">
            <a:avLst/>
          </a:prstGeom>
        </p:spPr>
      </p:pic>
      <p:sp>
        <p:nvSpPr>
          <p:cNvPr id="8" name="Title 1"/>
          <p:cNvSpPr txBox="1">
            <a:spLocks/>
          </p:cNvSpPr>
          <p:nvPr/>
        </p:nvSpPr>
        <p:spPr>
          <a:xfrm>
            <a:off x="457200" y="989856"/>
            <a:ext cx="8229600" cy="11430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fontAlgn="auto">
              <a:spcAft>
                <a:spcPts val="0"/>
              </a:spcAft>
              <a:buNone/>
            </a:pPr>
            <a:r>
              <a:rPr lang="en-US" sz="4000" dirty="0" smtClean="0">
                <a:solidFill>
                  <a:schemeClr val="tx2"/>
                </a:solidFill>
                <a:latin typeface="+mj-lt"/>
                <a:ea typeface="+mj-ea"/>
                <a:cs typeface="+mj-cs"/>
              </a:rPr>
              <a:t>Uniform-cost </a:t>
            </a:r>
            <a:r>
              <a:rPr lang="en-US" sz="4000" dirty="0">
                <a:solidFill>
                  <a:schemeClr val="tx2"/>
                </a:solidFill>
                <a:latin typeface="+mj-lt"/>
                <a:ea typeface="+mj-ea"/>
                <a:cs typeface="+mj-cs"/>
              </a:rPr>
              <a:t>search algorithm</a:t>
            </a:r>
            <a:endParaRPr lang="tr-TR" sz="4000" dirty="0">
              <a:solidFill>
                <a:schemeClr val="tx2"/>
              </a:solidFill>
              <a:latin typeface="+mj-lt"/>
              <a:ea typeface="+mj-ea"/>
              <a:cs typeface="+mj-cs"/>
            </a:endParaRPr>
          </a:p>
        </p:txBody>
      </p:sp>
    </p:spTree>
    <p:extLst>
      <p:ext uri="{BB962C8B-B14F-4D97-AF65-F5344CB8AC3E}">
        <p14:creationId xmlns:p14="http://schemas.microsoft.com/office/powerpoint/2010/main" val="14613605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Date Placeholder 3"/>
          <p:cNvSpPr>
            <a:spLocks noGrp="1"/>
          </p:cNvSpPr>
          <p:nvPr>
            <p:ph type="dt" sz="quarter" idx="10"/>
          </p:nvPr>
        </p:nvSpPr>
        <p:spPr/>
        <p:txBody>
          <a:bodyPr/>
          <a:lstStyle/>
          <a:p>
            <a:pPr>
              <a:defRPr/>
            </a:pPr>
            <a:fld id="{7D48EF0A-C269-41F0-A9C5-646FEBC1B9A3}" type="datetime1">
              <a:rPr lang="tr-TR" altLang="en-US" smtClean="0"/>
              <a:t>18.02.2016</a:t>
            </a:fld>
            <a:endParaRPr lang="en-US" altLang="en-US"/>
          </a:p>
        </p:txBody>
      </p:sp>
      <p:sp>
        <p:nvSpPr>
          <p:cNvPr id="12902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a:spcBef>
                <a:spcPct val="0"/>
              </a:spcBef>
              <a:buClrTx/>
              <a:buSzTx/>
              <a:buFontTx/>
              <a:buNone/>
            </a:pPr>
            <a:r>
              <a:rPr lang="en-US" altLang="en-US" sz="1200" smtClean="0">
                <a:latin typeface="Garamond" panose="02020404030301010803" pitchFamily="18" charset="0"/>
              </a:rPr>
              <a:t>AI, Solving problems by search</a:t>
            </a:r>
            <a:endParaRPr lang="en-US" altLang="en-US" sz="1200">
              <a:latin typeface="Garamond" panose="02020404030301010803" pitchFamily="18" charset="0"/>
            </a:endParaRPr>
          </a:p>
        </p:txBody>
      </p:sp>
      <p:sp>
        <p:nvSpPr>
          <p:cNvPr id="1290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rtl="0">
              <a:spcBef>
                <a:spcPct val="0"/>
              </a:spcBef>
              <a:buClrTx/>
              <a:buSzTx/>
              <a:buFontTx/>
              <a:buNone/>
            </a:pPr>
            <a:fld id="{A18190D5-E436-40D7-897C-11C2329CE000}" type="slidenum">
              <a:rPr lang="ar-SA" altLang="en-US" sz="1200">
                <a:latin typeface="Garamond" panose="02020404030301010803" pitchFamily="18" charset="0"/>
              </a:rPr>
              <a:pPr rtl="0">
                <a:spcBef>
                  <a:spcPct val="0"/>
                </a:spcBef>
                <a:buClrTx/>
                <a:buSzTx/>
                <a:buFontTx/>
                <a:buNone/>
              </a:pPr>
              <a:t>36</a:t>
            </a:fld>
            <a:endParaRPr lang="en-US" altLang="en-US" sz="1200">
              <a:latin typeface="Garamond" panose="02020404030301010803" pitchFamily="18" charset="0"/>
            </a:endParaRPr>
          </a:p>
        </p:txBody>
      </p:sp>
      <p:sp>
        <p:nvSpPr>
          <p:cNvPr id="129029"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buNone/>
            </a:pPr>
            <a:r>
              <a:rPr lang="en-US" altLang="tr-TR" sz="4400" dirty="0" smtClean="0">
                <a:solidFill>
                  <a:schemeClr val="accent1">
                    <a:lumMod val="50000"/>
                  </a:schemeClr>
                </a:solidFill>
                <a:cs typeface="Lotus" pitchFamily="2" charset="-78"/>
              </a:rPr>
              <a:t>Depth-first </a:t>
            </a:r>
            <a:r>
              <a:rPr lang="en-US" altLang="tr-TR" sz="4400" dirty="0">
                <a:solidFill>
                  <a:schemeClr val="accent1">
                    <a:lumMod val="50000"/>
                  </a:schemeClr>
                </a:solidFill>
                <a:cs typeface="Lotus" pitchFamily="2" charset="-78"/>
              </a:rPr>
              <a:t>search</a:t>
            </a:r>
            <a:endParaRPr lang="en-US" altLang="tr-TR" sz="2400" dirty="0">
              <a:latin typeface="Times New Roman" panose="02020603050405020304" pitchFamily="18" charset="0"/>
              <a:cs typeface="Homa" pitchFamily="2" charset="-78"/>
            </a:endParaRPr>
          </a:p>
        </p:txBody>
      </p:sp>
      <p:sp>
        <p:nvSpPr>
          <p:cNvPr id="129030" name="Text Box 3"/>
          <p:cNvSpPr txBox="1">
            <a:spLocks noChangeArrowheads="1"/>
          </p:cNvSpPr>
          <p:nvPr/>
        </p:nvSpPr>
        <p:spPr bwMode="auto">
          <a:xfrm>
            <a:off x="323850" y="1874838"/>
            <a:ext cx="79930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ClrTx/>
              <a:buSzTx/>
              <a:buFontTx/>
              <a:buNone/>
            </a:pPr>
            <a:r>
              <a:rPr lang="fa-IR" altLang="tr-TR" sz="4000" b="1" dirty="0">
                <a:solidFill>
                  <a:schemeClr val="accent1">
                    <a:lumMod val="50000"/>
                  </a:schemeClr>
                </a:solidFill>
                <a:cs typeface="Homa" pitchFamily="2" charset="-78"/>
              </a:rPr>
              <a:t>جستجوي عمقي</a:t>
            </a:r>
            <a:endParaRPr lang="en-US" altLang="tr-TR" sz="4000" b="1" dirty="0">
              <a:solidFill>
                <a:schemeClr val="accent1">
                  <a:lumMod val="50000"/>
                </a:schemeClr>
              </a:solidFill>
              <a:cs typeface="Homa" pitchFamily="2" charset="-78"/>
            </a:endParaRPr>
          </a:p>
        </p:txBody>
      </p:sp>
      <p:sp>
        <p:nvSpPr>
          <p:cNvPr id="129031" name="Text Box 4"/>
          <p:cNvSpPr txBox="1">
            <a:spLocks noChangeArrowheads="1"/>
          </p:cNvSpPr>
          <p:nvPr/>
        </p:nvSpPr>
        <p:spPr bwMode="auto">
          <a:xfrm>
            <a:off x="2133600" y="327660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0"/>
              </a:spcBef>
              <a:buClrTx/>
              <a:buSzTx/>
              <a:buFontTx/>
              <a:buNone/>
            </a:pPr>
            <a:r>
              <a:rPr lang="en-US" altLang="tr-TR" sz="2400" b="1">
                <a:solidFill>
                  <a:srgbClr val="FF0000"/>
                </a:solidFill>
              </a:rPr>
              <a:t>2</a:t>
            </a:r>
          </a:p>
        </p:txBody>
      </p:sp>
      <p:sp>
        <p:nvSpPr>
          <p:cNvPr id="129032" name="Text Box 5"/>
          <p:cNvSpPr txBox="1">
            <a:spLocks noChangeArrowheads="1"/>
          </p:cNvSpPr>
          <p:nvPr/>
        </p:nvSpPr>
        <p:spPr bwMode="auto">
          <a:xfrm>
            <a:off x="1524000" y="419100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0"/>
              </a:spcBef>
              <a:buClrTx/>
              <a:buSzTx/>
              <a:buFontTx/>
              <a:buNone/>
            </a:pPr>
            <a:r>
              <a:rPr lang="en-US" altLang="tr-TR" sz="2400" b="1">
                <a:solidFill>
                  <a:srgbClr val="FF0000"/>
                </a:solidFill>
              </a:rPr>
              <a:t>3</a:t>
            </a:r>
          </a:p>
        </p:txBody>
      </p:sp>
      <p:sp>
        <p:nvSpPr>
          <p:cNvPr id="129033" name="Text Box 6"/>
          <p:cNvSpPr txBox="1">
            <a:spLocks noChangeArrowheads="1"/>
          </p:cNvSpPr>
          <p:nvPr/>
        </p:nvSpPr>
        <p:spPr bwMode="auto">
          <a:xfrm>
            <a:off x="990600" y="518160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0"/>
              </a:spcBef>
              <a:buClrTx/>
              <a:buSzTx/>
              <a:buFontTx/>
              <a:buNone/>
            </a:pPr>
            <a:r>
              <a:rPr lang="en-US" altLang="tr-TR" sz="2400" b="1">
                <a:solidFill>
                  <a:srgbClr val="FF0000"/>
                </a:solidFill>
              </a:rPr>
              <a:t>4</a:t>
            </a:r>
          </a:p>
        </p:txBody>
      </p:sp>
      <p:sp>
        <p:nvSpPr>
          <p:cNvPr id="129034" name="Text Box 7"/>
          <p:cNvSpPr txBox="1">
            <a:spLocks noChangeArrowheads="1"/>
          </p:cNvSpPr>
          <p:nvPr/>
        </p:nvSpPr>
        <p:spPr bwMode="auto">
          <a:xfrm>
            <a:off x="2286000" y="556260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0"/>
              </a:spcBef>
              <a:buClrTx/>
              <a:buSzTx/>
              <a:buFontTx/>
              <a:buNone/>
            </a:pPr>
            <a:r>
              <a:rPr lang="en-US" altLang="tr-TR" sz="2400" b="1">
                <a:solidFill>
                  <a:srgbClr val="FF0000"/>
                </a:solidFill>
              </a:rPr>
              <a:t>5</a:t>
            </a:r>
          </a:p>
        </p:txBody>
      </p:sp>
      <p:sp>
        <p:nvSpPr>
          <p:cNvPr id="129035" name="Text Box 8"/>
          <p:cNvSpPr txBox="1">
            <a:spLocks noChangeArrowheads="1"/>
          </p:cNvSpPr>
          <p:nvPr/>
        </p:nvSpPr>
        <p:spPr bwMode="auto">
          <a:xfrm>
            <a:off x="3352800" y="411480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0"/>
              </a:spcBef>
              <a:buClrTx/>
              <a:buSzTx/>
              <a:buFontTx/>
              <a:buNone/>
            </a:pPr>
            <a:r>
              <a:rPr lang="en-US" altLang="tr-TR" sz="2400" b="1">
                <a:solidFill>
                  <a:srgbClr val="FF0000"/>
                </a:solidFill>
              </a:rPr>
              <a:t>6</a:t>
            </a:r>
          </a:p>
        </p:txBody>
      </p:sp>
      <p:sp>
        <p:nvSpPr>
          <p:cNvPr id="129036" name="Text Box 9"/>
          <p:cNvSpPr txBox="1">
            <a:spLocks noChangeArrowheads="1"/>
          </p:cNvSpPr>
          <p:nvPr/>
        </p:nvSpPr>
        <p:spPr bwMode="auto">
          <a:xfrm>
            <a:off x="3505200" y="495300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l" rtl="0" eaLnBrk="1" hangingPunct="1">
              <a:spcBef>
                <a:spcPct val="0"/>
              </a:spcBef>
              <a:buClrTx/>
              <a:buSzTx/>
              <a:buFontTx/>
              <a:buNone/>
            </a:pPr>
            <a:r>
              <a:rPr lang="en-US" altLang="tr-TR" sz="2400" b="1">
                <a:solidFill>
                  <a:srgbClr val="FF0000"/>
                </a:solidFill>
              </a:rPr>
              <a:t>7</a:t>
            </a:r>
          </a:p>
        </p:txBody>
      </p:sp>
      <p:sp>
        <p:nvSpPr>
          <p:cNvPr id="129037" name="Rectangle 10"/>
          <p:cNvSpPr>
            <a:spLocks noChangeArrowheads="1"/>
          </p:cNvSpPr>
          <p:nvPr/>
        </p:nvSpPr>
        <p:spPr bwMode="auto">
          <a:xfrm>
            <a:off x="1828800" y="3048000"/>
            <a:ext cx="6477000" cy="76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tr-TR" altLang="tr-TR" sz="1800"/>
          </a:p>
        </p:txBody>
      </p:sp>
      <p:sp>
        <p:nvSpPr>
          <p:cNvPr id="129038" name="Rectangle 11"/>
          <p:cNvSpPr>
            <a:spLocks noChangeArrowheads="1"/>
          </p:cNvSpPr>
          <p:nvPr/>
        </p:nvSpPr>
        <p:spPr bwMode="auto">
          <a:xfrm>
            <a:off x="1219200" y="3810000"/>
            <a:ext cx="2682875" cy="803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tr-TR" altLang="tr-TR" sz="1800"/>
          </a:p>
        </p:txBody>
      </p:sp>
      <p:sp>
        <p:nvSpPr>
          <p:cNvPr id="129039" name="Rectangle 12"/>
          <p:cNvSpPr>
            <a:spLocks noChangeArrowheads="1"/>
          </p:cNvSpPr>
          <p:nvPr/>
        </p:nvSpPr>
        <p:spPr bwMode="auto">
          <a:xfrm>
            <a:off x="3962400" y="3810000"/>
            <a:ext cx="2682875" cy="803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tr-TR" altLang="tr-TR" sz="1800"/>
          </a:p>
        </p:txBody>
      </p:sp>
      <p:sp>
        <p:nvSpPr>
          <p:cNvPr id="129040" name="Rectangle 13"/>
          <p:cNvSpPr>
            <a:spLocks noChangeArrowheads="1"/>
          </p:cNvSpPr>
          <p:nvPr/>
        </p:nvSpPr>
        <p:spPr bwMode="auto">
          <a:xfrm>
            <a:off x="6781800" y="3810000"/>
            <a:ext cx="1905000" cy="879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tr-TR" altLang="tr-TR" sz="1800"/>
          </a:p>
        </p:txBody>
      </p:sp>
      <p:sp>
        <p:nvSpPr>
          <p:cNvPr id="129041" name="Rectangle 14"/>
          <p:cNvSpPr>
            <a:spLocks noChangeArrowheads="1"/>
          </p:cNvSpPr>
          <p:nvPr/>
        </p:nvSpPr>
        <p:spPr bwMode="auto">
          <a:xfrm>
            <a:off x="304800" y="4613275"/>
            <a:ext cx="2682875" cy="1406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tr-TR" altLang="tr-TR" sz="1800"/>
          </a:p>
        </p:txBody>
      </p:sp>
      <p:sp>
        <p:nvSpPr>
          <p:cNvPr id="129042" name="Rectangle 15"/>
          <p:cNvSpPr>
            <a:spLocks noChangeArrowheads="1"/>
          </p:cNvSpPr>
          <p:nvPr/>
        </p:nvSpPr>
        <p:spPr bwMode="auto">
          <a:xfrm>
            <a:off x="2971800" y="4495800"/>
            <a:ext cx="930275" cy="1406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tr-TR" altLang="tr-TR" sz="1800"/>
          </a:p>
        </p:txBody>
      </p:sp>
      <p:grpSp>
        <p:nvGrpSpPr>
          <p:cNvPr id="129043" name="Group 16"/>
          <p:cNvGrpSpPr>
            <a:grpSpLocks/>
          </p:cNvGrpSpPr>
          <p:nvPr/>
        </p:nvGrpSpPr>
        <p:grpSpPr bwMode="auto">
          <a:xfrm>
            <a:off x="1447800" y="2667000"/>
            <a:ext cx="6172200" cy="2971800"/>
            <a:chOff x="912" y="1680"/>
            <a:chExt cx="3888" cy="1872"/>
          </a:xfrm>
        </p:grpSpPr>
        <p:sp>
          <p:nvSpPr>
            <p:cNvPr id="129052" name="Oval 17"/>
            <p:cNvSpPr>
              <a:spLocks noChangeArrowheads="1"/>
            </p:cNvSpPr>
            <p:nvPr/>
          </p:nvSpPr>
          <p:spPr bwMode="auto">
            <a:xfrm>
              <a:off x="2880" y="1680"/>
              <a:ext cx="240" cy="24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A</a:t>
              </a:r>
            </a:p>
          </p:txBody>
        </p:sp>
        <p:sp>
          <p:nvSpPr>
            <p:cNvPr id="129053" name="Oval 18"/>
            <p:cNvSpPr>
              <a:spLocks noChangeArrowheads="1"/>
            </p:cNvSpPr>
            <p:nvPr/>
          </p:nvSpPr>
          <p:spPr bwMode="auto">
            <a:xfrm>
              <a:off x="1632" y="2160"/>
              <a:ext cx="240" cy="24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B</a:t>
              </a:r>
            </a:p>
          </p:txBody>
        </p:sp>
        <p:sp>
          <p:nvSpPr>
            <p:cNvPr id="129054" name="Oval 19"/>
            <p:cNvSpPr>
              <a:spLocks noChangeArrowheads="1"/>
            </p:cNvSpPr>
            <p:nvPr/>
          </p:nvSpPr>
          <p:spPr bwMode="auto">
            <a:xfrm>
              <a:off x="3072" y="2160"/>
              <a:ext cx="240" cy="24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C</a:t>
              </a:r>
            </a:p>
          </p:txBody>
        </p:sp>
        <p:sp>
          <p:nvSpPr>
            <p:cNvPr id="129055" name="Oval 20"/>
            <p:cNvSpPr>
              <a:spLocks noChangeArrowheads="1"/>
            </p:cNvSpPr>
            <p:nvPr/>
          </p:nvSpPr>
          <p:spPr bwMode="auto">
            <a:xfrm>
              <a:off x="4272" y="2160"/>
              <a:ext cx="240" cy="24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D</a:t>
              </a:r>
            </a:p>
          </p:txBody>
        </p:sp>
        <p:sp>
          <p:nvSpPr>
            <p:cNvPr id="129056" name="Oval 21"/>
            <p:cNvSpPr>
              <a:spLocks noChangeArrowheads="1"/>
            </p:cNvSpPr>
            <p:nvPr/>
          </p:nvSpPr>
          <p:spPr bwMode="auto">
            <a:xfrm>
              <a:off x="1200" y="2664"/>
              <a:ext cx="240" cy="24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E</a:t>
              </a:r>
            </a:p>
          </p:txBody>
        </p:sp>
        <p:sp>
          <p:nvSpPr>
            <p:cNvPr id="129057" name="Oval 22"/>
            <p:cNvSpPr>
              <a:spLocks noChangeArrowheads="1"/>
            </p:cNvSpPr>
            <p:nvPr/>
          </p:nvSpPr>
          <p:spPr bwMode="auto">
            <a:xfrm>
              <a:off x="1920" y="2664"/>
              <a:ext cx="240" cy="24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F</a:t>
              </a:r>
            </a:p>
          </p:txBody>
        </p:sp>
        <p:sp>
          <p:nvSpPr>
            <p:cNvPr id="129058" name="Oval 23"/>
            <p:cNvSpPr>
              <a:spLocks noChangeArrowheads="1"/>
            </p:cNvSpPr>
            <p:nvPr/>
          </p:nvSpPr>
          <p:spPr bwMode="auto">
            <a:xfrm>
              <a:off x="2736" y="2664"/>
              <a:ext cx="240" cy="24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G</a:t>
              </a:r>
            </a:p>
          </p:txBody>
        </p:sp>
        <p:sp>
          <p:nvSpPr>
            <p:cNvPr id="129059" name="Oval 24"/>
            <p:cNvSpPr>
              <a:spLocks noChangeArrowheads="1"/>
            </p:cNvSpPr>
            <p:nvPr/>
          </p:nvSpPr>
          <p:spPr bwMode="auto">
            <a:xfrm>
              <a:off x="3552" y="2664"/>
              <a:ext cx="240" cy="24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H</a:t>
              </a:r>
            </a:p>
          </p:txBody>
        </p:sp>
        <p:sp>
          <p:nvSpPr>
            <p:cNvPr id="129060" name="Oval 25"/>
            <p:cNvSpPr>
              <a:spLocks noChangeArrowheads="1"/>
            </p:cNvSpPr>
            <p:nvPr/>
          </p:nvSpPr>
          <p:spPr bwMode="auto">
            <a:xfrm>
              <a:off x="4560" y="2664"/>
              <a:ext cx="240" cy="24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I</a:t>
              </a:r>
            </a:p>
          </p:txBody>
        </p:sp>
        <p:sp>
          <p:nvSpPr>
            <p:cNvPr id="129061" name="Oval 26"/>
            <p:cNvSpPr>
              <a:spLocks noChangeArrowheads="1"/>
            </p:cNvSpPr>
            <p:nvPr/>
          </p:nvSpPr>
          <p:spPr bwMode="auto">
            <a:xfrm>
              <a:off x="912" y="3312"/>
              <a:ext cx="240" cy="24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J</a:t>
              </a:r>
            </a:p>
          </p:txBody>
        </p:sp>
        <p:sp>
          <p:nvSpPr>
            <p:cNvPr id="129062" name="Oval 27"/>
            <p:cNvSpPr>
              <a:spLocks noChangeArrowheads="1"/>
            </p:cNvSpPr>
            <p:nvPr/>
          </p:nvSpPr>
          <p:spPr bwMode="auto">
            <a:xfrm>
              <a:off x="1392" y="3312"/>
              <a:ext cx="240" cy="24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K</a:t>
              </a:r>
            </a:p>
          </p:txBody>
        </p:sp>
        <p:sp>
          <p:nvSpPr>
            <p:cNvPr id="129063" name="Oval 28"/>
            <p:cNvSpPr>
              <a:spLocks noChangeArrowheads="1"/>
            </p:cNvSpPr>
            <p:nvPr/>
          </p:nvSpPr>
          <p:spPr bwMode="auto">
            <a:xfrm>
              <a:off x="2016" y="3312"/>
              <a:ext cx="240" cy="24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L</a:t>
              </a:r>
            </a:p>
          </p:txBody>
        </p:sp>
        <p:sp>
          <p:nvSpPr>
            <p:cNvPr id="129064" name="Oval 29"/>
            <p:cNvSpPr>
              <a:spLocks noChangeArrowheads="1"/>
            </p:cNvSpPr>
            <p:nvPr/>
          </p:nvSpPr>
          <p:spPr bwMode="auto">
            <a:xfrm>
              <a:off x="2880" y="3312"/>
              <a:ext cx="240" cy="24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N</a:t>
              </a:r>
            </a:p>
          </p:txBody>
        </p:sp>
        <p:sp>
          <p:nvSpPr>
            <p:cNvPr id="129065" name="Oval 30"/>
            <p:cNvSpPr>
              <a:spLocks noChangeArrowheads="1"/>
            </p:cNvSpPr>
            <p:nvPr/>
          </p:nvSpPr>
          <p:spPr bwMode="auto">
            <a:xfrm>
              <a:off x="2544" y="3312"/>
              <a:ext cx="240" cy="24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M</a:t>
              </a:r>
            </a:p>
          </p:txBody>
        </p:sp>
        <p:sp>
          <p:nvSpPr>
            <p:cNvPr id="129066" name="Oval 31"/>
            <p:cNvSpPr>
              <a:spLocks noChangeArrowheads="1"/>
            </p:cNvSpPr>
            <p:nvPr/>
          </p:nvSpPr>
          <p:spPr bwMode="auto">
            <a:xfrm>
              <a:off x="3216" y="3312"/>
              <a:ext cx="240" cy="24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O</a:t>
              </a:r>
            </a:p>
          </p:txBody>
        </p:sp>
        <p:sp>
          <p:nvSpPr>
            <p:cNvPr id="129067" name="Oval 32"/>
            <p:cNvSpPr>
              <a:spLocks noChangeArrowheads="1"/>
            </p:cNvSpPr>
            <p:nvPr/>
          </p:nvSpPr>
          <p:spPr bwMode="auto">
            <a:xfrm>
              <a:off x="3648" y="3312"/>
              <a:ext cx="240" cy="24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P</a:t>
              </a:r>
            </a:p>
          </p:txBody>
        </p:sp>
        <p:sp>
          <p:nvSpPr>
            <p:cNvPr id="129068" name="Oval 33"/>
            <p:cNvSpPr>
              <a:spLocks noChangeArrowheads="1"/>
            </p:cNvSpPr>
            <p:nvPr/>
          </p:nvSpPr>
          <p:spPr bwMode="auto">
            <a:xfrm>
              <a:off x="3984" y="3312"/>
              <a:ext cx="240" cy="24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Q</a:t>
              </a:r>
            </a:p>
          </p:txBody>
        </p:sp>
        <p:cxnSp>
          <p:nvCxnSpPr>
            <p:cNvPr id="129069" name="AutoShape 34"/>
            <p:cNvCxnSpPr>
              <a:cxnSpLocks noChangeShapeType="1"/>
              <a:stCxn id="129052" idx="4"/>
              <a:endCxn id="129053" idx="0"/>
            </p:cNvCxnSpPr>
            <p:nvPr/>
          </p:nvCxnSpPr>
          <p:spPr bwMode="auto">
            <a:xfrm flipH="1">
              <a:off x="1752" y="1920"/>
              <a:ext cx="1248" cy="24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29070" name="AutoShape 35"/>
            <p:cNvCxnSpPr>
              <a:cxnSpLocks noChangeShapeType="1"/>
              <a:stCxn id="129052" idx="4"/>
              <a:endCxn id="129054" idx="0"/>
            </p:cNvCxnSpPr>
            <p:nvPr/>
          </p:nvCxnSpPr>
          <p:spPr bwMode="auto">
            <a:xfrm>
              <a:off x="3000" y="1920"/>
              <a:ext cx="192" cy="24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29071" name="AutoShape 36"/>
            <p:cNvCxnSpPr>
              <a:cxnSpLocks noChangeShapeType="1"/>
              <a:stCxn id="129052" idx="4"/>
              <a:endCxn id="129055" idx="0"/>
            </p:cNvCxnSpPr>
            <p:nvPr/>
          </p:nvCxnSpPr>
          <p:spPr bwMode="auto">
            <a:xfrm>
              <a:off x="3000" y="1920"/>
              <a:ext cx="1392" cy="24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29072" name="AutoShape 37"/>
            <p:cNvCxnSpPr>
              <a:cxnSpLocks noChangeShapeType="1"/>
              <a:stCxn id="129053" idx="4"/>
              <a:endCxn id="129056" idx="0"/>
            </p:cNvCxnSpPr>
            <p:nvPr/>
          </p:nvCxnSpPr>
          <p:spPr bwMode="auto">
            <a:xfrm flipH="1">
              <a:off x="1320" y="2400"/>
              <a:ext cx="432" cy="264"/>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29073" name="AutoShape 38"/>
            <p:cNvCxnSpPr>
              <a:cxnSpLocks noChangeShapeType="1"/>
              <a:stCxn id="129053" idx="4"/>
              <a:endCxn id="129057" idx="0"/>
            </p:cNvCxnSpPr>
            <p:nvPr/>
          </p:nvCxnSpPr>
          <p:spPr bwMode="auto">
            <a:xfrm>
              <a:off x="1752" y="2400"/>
              <a:ext cx="288" cy="264"/>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29074" name="AutoShape 39"/>
            <p:cNvCxnSpPr>
              <a:cxnSpLocks noChangeShapeType="1"/>
              <a:stCxn id="129054" idx="4"/>
              <a:endCxn id="129058" idx="0"/>
            </p:cNvCxnSpPr>
            <p:nvPr/>
          </p:nvCxnSpPr>
          <p:spPr bwMode="auto">
            <a:xfrm flipH="1">
              <a:off x="2856" y="2400"/>
              <a:ext cx="336" cy="264"/>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29075" name="AutoShape 40"/>
            <p:cNvCxnSpPr>
              <a:cxnSpLocks noChangeShapeType="1"/>
              <a:stCxn id="129054" idx="4"/>
              <a:endCxn id="129059" idx="0"/>
            </p:cNvCxnSpPr>
            <p:nvPr/>
          </p:nvCxnSpPr>
          <p:spPr bwMode="auto">
            <a:xfrm>
              <a:off x="3192" y="2400"/>
              <a:ext cx="480" cy="264"/>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29076" name="AutoShape 41"/>
            <p:cNvCxnSpPr>
              <a:cxnSpLocks noChangeShapeType="1"/>
              <a:stCxn id="129055" idx="4"/>
              <a:endCxn id="129060" idx="0"/>
            </p:cNvCxnSpPr>
            <p:nvPr/>
          </p:nvCxnSpPr>
          <p:spPr bwMode="auto">
            <a:xfrm>
              <a:off x="4392" y="2400"/>
              <a:ext cx="288" cy="264"/>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29077" name="AutoShape 42"/>
            <p:cNvCxnSpPr>
              <a:cxnSpLocks noChangeShapeType="1"/>
              <a:stCxn id="129056" idx="4"/>
              <a:endCxn id="129061" idx="0"/>
            </p:cNvCxnSpPr>
            <p:nvPr/>
          </p:nvCxnSpPr>
          <p:spPr bwMode="auto">
            <a:xfrm flipH="1">
              <a:off x="1032" y="2904"/>
              <a:ext cx="288" cy="40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29078" name="AutoShape 43"/>
            <p:cNvCxnSpPr>
              <a:cxnSpLocks noChangeShapeType="1"/>
              <a:stCxn id="129056" idx="4"/>
              <a:endCxn id="129062" idx="0"/>
            </p:cNvCxnSpPr>
            <p:nvPr/>
          </p:nvCxnSpPr>
          <p:spPr bwMode="auto">
            <a:xfrm>
              <a:off x="1320" y="2904"/>
              <a:ext cx="192" cy="40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29079" name="AutoShape 44"/>
            <p:cNvCxnSpPr>
              <a:cxnSpLocks noChangeShapeType="1"/>
              <a:stCxn id="129057" idx="4"/>
              <a:endCxn id="129063" idx="0"/>
            </p:cNvCxnSpPr>
            <p:nvPr/>
          </p:nvCxnSpPr>
          <p:spPr bwMode="auto">
            <a:xfrm>
              <a:off x="2040" y="2904"/>
              <a:ext cx="96" cy="40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29080" name="AutoShape 45"/>
            <p:cNvCxnSpPr>
              <a:cxnSpLocks noChangeShapeType="1"/>
              <a:stCxn id="129058" idx="4"/>
              <a:endCxn id="129065" idx="0"/>
            </p:cNvCxnSpPr>
            <p:nvPr/>
          </p:nvCxnSpPr>
          <p:spPr bwMode="auto">
            <a:xfrm flipH="1">
              <a:off x="2664" y="2904"/>
              <a:ext cx="192" cy="40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29081" name="AutoShape 46"/>
            <p:cNvCxnSpPr>
              <a:cxnSpLocks noChangeShapeType="1"/>
              <a:stCxn id="129059" idx="4"/>
              <a:endCxn id="129066" idx="0"/>
            </p:cNvCxnSpPr>
            <p:nvPr/>
          </p:nvCxnSpPr>
          <p:spPr bwMode="auto">
            <a:xfrm flipH="1">
              <a:off x="3336" y="2904"/>
              <a:ext cx="336" cy="40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29082" name="AutoShape 47"/>
            <p:cNvCxnSpPr>
              <a:cxnSpLocks noChangeShapeType="1"/>
              <a:stCxn id="129059" idx="4"/>
              <a:endCxn id="129067" idx="0"/>
            </p:cNvCxnSpPr>
            <p:nvPr/>
          </p:nvCxnSpPr>
          <p:spPr bwMode="auto">
            <a:xfrm>
              <a:off x="3672" y="2904"/>
              <a:ext cx="96" cy="40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29083" name="AutoShape 48"/>
            <p:cNvCxnSpPr>
              <a:cxnSpLocks noChangeShapeType="1"/>
              <a:stCxn id="129059" idx="4"/>
              <a:endCxn id="129068" idx="0"/>
            </p:cNvCxnSpPr>
            <p:nvPr/>
          </p:nvCxnSpPr>
          <p:spPr bwMode="auto">
            <a:xfrm>
              <a:off x="3672" y="2904"/>
              <a:ext cx="432" cy="40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29084" name="AutoShape 49"/>
            <p:cNvCxnSpPr>
              <a:cxnSpLocks noChangeShapeType="1"/>
              <a:stCxn id="129058" idx="4"/>
              <a:endCxn id="129064" idx="0"/>
            </p:cNvCxnSpPr>
            <p:nvPr/>
          </p:nvCxnSpPr>
          <p:spPr bwMode="auto">
            <a:xfrm>
              <a:off x="2856" y="2904"/>
              <a:ext cx="144" cy="40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29085" name="Rectangle 50"/>
            <p:cNvSpPr>
              <a:spLocks noChangeArrowheads="1"/>
            </p:cNvSpPr>
            <p:nvPr/>
          </p:nvSpPr>
          <p:spPr bwMode="auto">
            <a:xfrm>
              <a:off x="2016" y="3312"/>
              <a:ext cx="240" cy="240"/>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tr-TR" altLang="tr-TR" sz="1800"/>
            </a:p>
          </p:txBody>
        </p:sp>
        <p:sp>
          <p:nvSpPr>
            <p:cNvPr id="129086" name="Rectangle 51"/>
            <p:cNvSpPr>
              <a:spLocks noChangeArrowheads="1"/>
            </p:cNvSpPr>
            <p:nvPr/>
          </p:nvSpPr>
          <p:spPr bwMode="auto">
            <a:xfrm>
              <a:off x="4560" y="2666"/>
              <a:ext cx="240" cy="240"/>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tr-TR" altLang="tr-TR" sz="1800"/>
            </a:p>
          </p:txBody>
        </p:sp>
      </p:grpSp>
      <p:sp>
        <p:nvSpPr>
          <p:cNvPr id="167988" name="Rectangle 52"/>
          <p:cNvSpPr>
            <a:spLocks noChangeArrowheads="1"/>
          </p:cNvSpPr>
          <p:nvPr/>
        </p:nvSpPr>
        <p:spPr bwMode="auto">
          <a:xfrm>
            <a:off x="1828800" y="3048000"/>
            <a:ext cx="6477000" cy="76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tr-TR" altLang="tr-TR" sz="1800"/>
          </a:p>
        </p:txBody>
      </p:sp>
      <p:sp>
        <p:nvSpPr>
          <p:cNvPr id="167989" name="Rectangle 53"/>
          <p:cNvSpPr>
            <a:spLocks noChangeArrowheads="1"/>
          </p:cNvSpPr>
          <p:nvPr/>
        </p:nvSpPr>
        <p:spPr bwMode="auto">
          <a:xfrm>
            <a:off x="1219200" y="3810000"/>
            <a:ext cx="2682875" cy="803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tr-TR" altLang="tr-TR" sz="1800"/>
          </a:p>
        </p:txBody>
      </p:sp>
      <p:sp>
        <p:nvSpPr>
          <p:cNvPr id="167990" name="Rectangle 54"/>
          <p:cNvSpPr>
            <a:spLocks noChangeArrowheads="1"/>
          </p:cNvSpPr>
          <p:nvPr/>
        </p:nvSpPr>
        <p:spPr bwMode="auto">
          <a:xfrm>
            <a:off x="3962400" y="3810000"/>
            <a:ext cx="2682875" cy="803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tr-TR" altLang="tr-TR" sz="1800"/>
          </a:p>
        </p:txBody>
      </p:sp>
      <p:sp>
        <p:nvSpPr>
          <p:cNvPr id="167991" name="Rectangle 55"/>
          <p:cNvSpPr>
            <a:spLocks noChangeArrowheads="1"/>
          </p:cNvSpPr>
          <p:nvPr/>
        </p:nvSpPr>
        <p:spPr bwMode="auto">
          <a:xfrm>
            <a:off x="6781800" y="3810000"/>
            <a:ext cx="1905000" cy="879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tr-TR" altLang="tr-TR" sz="1800"/>
          </a:p>
        </p:txBody>
      </p:sp>
      <p:sp>
        <p:nvSpPr>
          <p:cNvPr id="167992" name="Rectangle 56"/>
          <p:cNvSpPr>
            <a:spLocks noChangeArrowheads="1"/>
          </p:cNvSpPr>
          <p:nvPr/>
        </p:nvSpPr>
        <p:spPr bwMode="auto">
          <a:xfrm>
            <a:off x="304800" y="4606925"/>
            <a:ext cx="2341563" cy="14335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tr-TR" altLang="tr-TR" sz="1800"/>
          </a:p>
        </p:txBody>
      </p:sp>
      <p:sp>
        <p:nvSpPr>
          <p:cNvPr id="167993" name="Rectangle 57"/>
          <p:cNvSpPr>
            <a:spLocks noChangeArrowheads="1"/>
          </p:cNvSpPr>
          <p:nvPr/>
        </p:nvSpPr>
        <p:spPr bwMode="auto">
          <a:xfrm>
            <a:off x="2971800" y="4613275"/>
            <a:ext cx="930275" cy="13096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tr-TR" altLang="tr-TR" sz="1800"/>
          </a:p>
        </p:txBody>
      </p:sp>
      <p:sp>
        <p:nvSpPr>
          <p:cNvPr id="167994" name="Rectangle 58"/>
          <p:cNvSpPr>
            <a:spLocks noChangeArrowheads="1"/>
          </p:cNvSpPr>
          <p:nvPr/>
        </p:nvSpPr>
        <p:spPr bwMode="auto">
          <a:xfrm>
            <a:off x="4010025" y="4618038"/>
            <a:ext cx="965200" cy="1304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tr-TR" altLang="tr-TR" sz="1800"/>
          </a:p>
        </p:txBody>
      </p:sp>
      <p:sp>
        <p:nvSpPr>
          <p:cNvPr id="167995" name="Rectangle 59"/>
          <p:cNvSpPr>
            <a:spLocks noChangeArrowheads="1"/>
          </p:cNvSpPr>
          <p:nvPr/>
        </p:nvSpPr>
        <p:spPr bwMode="auto">
          <a:xfrm>
            <a:off x="5029200" y="4613275"/>
            <a:ext cx="1717675" cy="1406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tr-TR" altLang="tr-TR" sz="1800"/>
          </a:p>
        </p:txBody>
      </p:sp>
    </p:spTree>
    <p:extLst>
      <p:ext uri="{BB962C8B-B14F-4D97-AF65-F5344CB8AC3E}">
        <p14:creationId xmlns:p14="http://schemas.microsoft.com/office/powerpoint/2010/main" val="37377626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7988"/>
                                        </p:tgtEl>
                                        <p:attrNameLst>
                                          <p:attrName>style.visibility</p:attrName>
                                        </p:attrNameLst>
                                      </p:cBhvr>
                                      <p:to>
                                        <p:strVal val="visible"/>
                                      </p:to>
                                    </p:set>
                                    <p:animEffect transition="in" filter="fade">
                                      <p:cBhvr>
                                        <p:cTn id="7" dur="500"/>
                                        <p:tgtEl>
                                          <p:spTgt spid="16798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7989"/>
                                        </p:tgtEl>
                                        <p:attrNameLst>
                                          <p:attrName>style.visibility</p:attrName>
                                        </p:attrNameLst>
                                      </p:cBhvr>
                                      <p:to>
                                        <p:strVal val="visible"/>
                                      </p:to>
                                    </p:set>
                                    <p:animEffect transition="in" filter="fade">
                                      <p:cBhvr>
                                        <p:cTn id="10" dur="500"/>
                                        <p:tgtEl>
                                          <p:spTgt spid="16798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7990"/>
                                        </p:tgtEl>
                                        <p:attrNameLst>
                                          <p:attrName>style.visibility</p:attrName>
                                        </p:attrNameLst>
                                      </p:cBhvr>
                                      <p:to>
                                        <p:strVal val="visible"/>
                                      </p:to>
                                    </p:set>
                                    <p:animEffect transition="in" filter="fade">
                                      <p:cBhvr>
                                        <p:cTn id="13" dur="500"/>
                                        <p:tgtEl>
                                          <p:spTgt spid="16799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7991"/>
                                        </p:tgtEl>
                                        <p:attrNameLst>
                                          <p:attrName>style.visibility</p:attrName>
                                        </p:attrNameLst>
                                      </p:cBhvr>
                                      <p:to>
                                        <p:strVal val="visible"/>
                                      </p:to>
                                    </p:set>
                                    <p:animEffect transition="in" filter="fade">
                                      <p:cBhvr>
                                        <p:cTn id="16" dur="500"/>
                                        <p:tgtEl>
                                          <p:spTgt spid="16799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7994"/>
                                        </p:tgtEl>
                                        <p:attrNameLst>
                                          <p:attrName>style.visibility</p:attrName>
                                        </p:attrNameLst>
                                      </p:cBhvr>
                                      <p:to>
                                        <p:strVal val="visible"/>
                                      </p:to>
                                    </p:set>
                                    <p:animEffect transition="in" filter="fade">
                                      <p:cBhvr>
                                        <p:cTn id="19" dur="500"/>
                                        <p:tgtEl>
                                          <p:spTgt spid="16799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7993"/>
                                        </p:tgtEl>
                                        <p:attrNameLst>
                                          <p:attrName>style.visibility</p:attrName>
                                        </p:attrNameLst>
                                      </p:cBhvr>
                                      <p:to>
                                        <p:strVal val="visible"/>
                                      </p:to>
                                    </p:set>
                                    <p:animEffect transition="in" filter="fade">
                                      <p:cBhvr>
                                        <p:cTn id="22" dur="500"/>
                                        <p:tgtEl>
                                          <p:spTgt spid="16799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7992"/>
                                        </p:tgtEl>
                                        <p:attrNameLst>
                                          <p:attrName>style.visibility</p:attrName>
                                        </p:attrNameLst>
                                      </p:cBhvr>
                                      <p:to>
                                        <p:strVal val="visible"/>
                                      </p:to>
                                    </p:set>
                                    <p:animEffect transition="in" filter="fade">
                                      <p:cBhvr>
                                        <p:cTn id="25" dur="500"/>
                                        <p:tgtEl>
                                          <p:spTgt spid="16799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7995"/>
                                        </p:tgtEl>
                                        <p:attrNameLst>
                                          <p:attrName>style.visibility</p:attrName>
                                        </p:attrNameLst>
                                      </p:cBhvr>
                                      <p:to>
                                        <p:strVal val="visible"/>
                                      </p:to>
                                    </p:set>
                                    <p:animEffect transition="in" filter="fade">
                                      <p:cBhvr>
                                        <p:cTn id="28" dur="500"/>
                                        <p:tgtEl>
                                          <p:spTgt spid="16799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xit" presetSubtype="0" fill="hold" grpId="1" nodeType="clickEffect">
                                  <p:stCondLst>
                                    <p:cond delay="0"/>
                                  </p:stCondLst>
                                  <p:childTnLst>
                                    <p:animEffect transition="out" filter="fade">
                                      <p:cBhvr>
                                        <p:cTn id="32" dur="1000"/>
                                        <p:tgtEl>
                                          <p:spTgt spid="167988"/>
                                        </p:tgtEl>
                                      </p:cBhvr>
                                    </p:animEffect>
                                    <p:set>
                                      <p:cBhvr>
                                        <p:cTn id="33" dur="1" fill="hold">
                                          <p:stCondLst>
                                            <p:cond delay="999"/>
                                          </p:stCondLst>
                                        </p:cTn>
                                        <p:tgtEl>
                                          <p:spTgt spid="167988"/>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xit" presetSubtype="0" fill="hold" grpId="1" nodeType="clickEffect">
                                  <p:stCondLst>
                                    <p:cond delay="0"/>
                                  </p:stCondLst>
                                  <p:childTnLst>
                                    <p:animEffect transition="out" filter="fade">
                                      <p:cBhvr>
                                        <p:cTn id="37" dur="1000"/>
                                        <p:tgtEl>
                                          <p:spTgt spid="167989"/>
                                        </p:tgtEl>
                                      </p:cBhvr>
                                    </p:animEffect>
                                    <p:set>
                                      <p:cBhvr>
                                        <p:cTn id="38" dur="1" fill="hold">
                                          <p:stCondLst>
                                            <p:cond delay="999"/>
                                          </p:stCondLst>
                                        </p:cTn>
                                        <p:tgtEl>
                                          <p:spTgt spid="167989"/>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xit" presetSubtype="0" fill="hold" grpId="1" nodeType="clickEffect">
                                  <p:stCondLst>
                                    <p:cond delay="0"/>
                                  </p:stCondLst>
                                  <p:childTnLst>
                                    <p:animEffect transition="out" filter="fade">
                                      <p:cBhvr>
                                        <p:cTn id="42" dur="1000"/>
                                        <p:tgtEl>
                                          <p:spTgt spid="167992"/>
                                        </p:tgtEl>
                                      </p:cBhvr>
                                    </p:animEffect>
                                    <p:set>
                                      <p:cBhvr>
                                        <p:cTn id="43" dur="1" fill="hold">
                                          <p:stCondLst>
                                            <p:cond delay="999"/>
                                          </p:stCondLst>
                                        </p:cTn>
                                        <p:tgtEl>
                                          <p:spTgt spid="167992"/>
                                        </p:tgtEl>
                                        <p:attrNameLst>
                                          <p:attrName>style.visibility</p:attrName>
                                        </p:attrNameLst>
                                      </p:cBhvr>
                                      <p:to>
                                        <p:strVal val="hidden"/>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2" nodeType="clickEffect">
                                  <p:stCondLst>
                                    <p:cond delay="0"/>
                                  </p:stCondLst>
                                  <p:childTnLst>
                                    <p:set>
                                      <p:cBhvr>
                                        <p:cTn id="47" dur="1" fill="hold">
                                          <p:stCondLst>
                                            <p:cond delay="0"/>
                                          </p:stCondLst>
                                        </p:cTn>
                                        <p:tgtEl>
                                          <p:spTgt spid="167992"/>
                                        </p:tgtEl>
                                        <p:attrNameLst>
                                          <p:attrName>style.visibility</p:attrName>
                                        </p:attrNameLst>
                                      </p:cBhvr>
                                      <p:to>
                                        <p:strVal val="visible"/>
                                      </p:to>
                                    </p:set>
                                    <p:animEffect transition="in" filter="fade">
                                      <p:cBhvr>
                                        <p:cTn id="48" dur="500"/>
                                        <p:tgtEl>
                                          <p:spTgt spid="16799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xit" presetSubtype="0" fill="hold" grpId="1" nodeType="clickEffect">
                                  <p:stCondLst>
                                    <p:cond delay="0"/>
                                  </p:stCondLst>
                                  <p:childTnLst>
                                    <p:animEffect transition="out" filter="fade">
                                      <p:cBhvr>
                                        <p:cTn id="52" dur="1000"/>
                                        <p:tgtEl>
                                          <p:spTgt spid="167993"/>
                                        </p:tgtEl>
                                      </p:cBhvr>
                                    </p:animEffect>
                                    <p:set>
                                      <p:cBhvr>
                                        <p:cTn id="53" dur="1" fill="hold">
                                          <p:stCondLst>
                                            <p:cond delay="999"/>
                                          </p:stCondLst>
                                        </p:cTn>
                                        <p:tgtEl>
                                          <p:spTgt spid="167993"/>
                                        </p:tgtEl>
                                        <p:attrNameLst>
                                          <p:attrName>style.visibility</p:attrName>
                                        </p:attrNameLst>
                                      </p:cBhvr>
                                      <p:to>
                                        <p:strVal val="hidden"/>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2" nodeType="clickEffect">
                                  <p:stCondLst>
                                    <p:cond delay="0"/>
                                  </p:stCondLst>
                                  <p:childTnLst>
                                    <p:set>
                                      <p:cBhvr>
                                        <p:cTn id="57" dur="1" fill="hold">
                                          <p:stCondLst>
                                            <p:cond delay="0"/>
                                          </p:stCondLst>
                                        </p:cTn>
                                        <p:tgtEl>
                                          <p:spTgt spid="167993"/>
                                        </p:tgtEl>
                                        <p:attrNameLst>
                                          <p:attrName>style.visibility</p:attrName>
                                        </p:attrNameLst>
                                      </p:cBhvr>
                                      <p:to>
                                        <p:strVal val="visible"/>
                                      </p:to>
                                    </p:set>
                                    <p:animEffect transition="in" filter="fade">
                                      <p:cBhvr>
                                        <p:cTn id="58" dur="500"/>
                                        <p:tgtEl>
                                          <p:spTgt spid="167993"/>
                                        </p:tgtEl>
                                      </p:cBhvr>
                                    </p:animEffect>
                                  </p:childTnLst>
                                </p:cTn>
                              </p:par>
                              <p:par>
                                <p:cTn id="59" presetID="10" presetClass="entr" presetSubtype="0" fill="hold" grpId="2" nodeType="withEffect">
                                  <p:stCondLst>
                                    <p:cond delay="0"/>
                                  </p:stCondLst>
                                  <p:childTnLst>
                                    <p:set>
                                      <p:cBhvr>
                                        <p:cTn id="60" dur="1" fill="hold">
                                          <p:stCondLst>
                                            <p:cond delay="0"/>
                                          </p:stCondLst>
                                        </p:cTn>
                                        <p:tgtEl>
                                          <p:spTgt spid="167989"/>
                                        </p:tgtEl>
                                        <p:attrNameLst>
                                          <p:attrName>style.visibility</p:attrName>
                                        </p:attrNameLst>
                                      </p:cBhvr>
                                      <p:to>
                                        <p:strVal val="visible"/>
                                      </p:to>
                                    </p:set>
                                    <p:animEffect transition="in" filter="fade">
                                      <p:cBhvr>
                                        <p:cTn id="61" dur="500"/>
                                        <p:tgtEl>
                                          <p:spTgt spid="167989"/>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xit" presetSubtype="0" fill="hold" grpId="1" nodeType="clickEffect">
                                  <p:stCondLst>
                                    <p:cond delay="0"/>
                                  </p:stCondLst>
                                  <p:childTnLst>
                                    <p:animEffect transition="out" filter="fade">
                                      <p:cBhvr>
                                        <p:cTn id="65" dur="1000"/>
                                        <p:tgtEl>
                                          <p:spTgt spid="167990"/>
                                        </p:tgtEl>
                                      </p:cBhvr>
                                    </p:animEffect>
                                    <p:set>
                                      <p:cBhvr>
                                        <p:cTn id="66" dur="1" fill="hold">
                                          <p:stCondLst>
                                            <p:cond delay="999"/>
                                          </p:stCondLst>
                                        </p:cTn>
                                        <p:tgtEl>
                                          <p:spTgt spid="167990"/>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xit" presetSubtype="0" fill="hold" grpId="1" nodeType="clickEffect">
                                  <p:stCondLst>
                                    <p:cond delay="0"/>
                                  </p:stCondLst>
                                  <p:childTnLst>
                                    <p:animEffect transition="out" filter="fade">
                                      <p:cBhvr>
                                        <p:cTn id="70" dur="1000"/>
                                        <p:tgtEl>
                                          <p:spTgt spid="167994"/>
                                        </p:tgtEl>
                                      </p:cBhvr>
                                    </p:animEffect>
                                    <p:set>
                                      <p:cBhvr>
                                        <p:cTn id="71" dur="1" fill="hold">
                                          <p:stCondLst>
                                            <p:cond delay="999"/>
                                          </p:stCondLst>
                                        </p:cTn>
                                        <p:tgtEl>
                                          <p:spTgt spid="167994"/>
                                        </p:tgtEl>
                                        <p:attrNameLst>
                                          <p:attrName>style.visibility</p:attrName>
                                        </p:attrNameLst>
                                      </p:cBhvr>
                                      <p:to>
                                        <p:strVal val="hidden"/>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0" presetClass="entr" presetSubtype="0" fill="hold" grpId="2" nodeType="clickEffect">
                                  <p:stCondLst>
                                    <p:cond delay="0"/>
                                  </p:stCondLst>
                                  <p:childTnLst>
                                    <p:set>
                                      <p:cBhvr>
                                        <p:cTn id="75" dur="1" fill="hold">
                                          <p:stCondLst>
                                            <p:cond delay="0"/>
                                          </p:stCondLst>
                                        </p:cTn>
                                        <p:tgtEl>
                                          <p:spTgt spid="167994"/>
                                        </p:tgtEl>
                                        <p:attrNameLst>
                                          <p:attrName>style.visibility</p:attrName>
                                        </p:attrNameLst>
                                      </p:cBhvr>
                                      <p:to>
                                        <p:strVal val="visible"/>
                                      </p:to>
                                    </p:set>
                                    <p:animEffect transition="in" filter="fade">
                                      <p:cBhvr>
                                        <p:cTn id="76" dur="500"/>
                                        <p:tgtEl>
                                          <p:spTgt spid="167994"/>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0" presetClass="exit" presetSubtype="0" fill="hold" grpId="1" nodeType="clickEffect">
                                  <p:stCondLst>
                                    <p:cond delay="0"/>
                                  </p:stCondLst>
                                  <p:childTnLst>
                                    <p:animEffect transition="out" filter="fade">
                                      <p:cBhvr>
                                        <p:cTn id="80" dur="1000"/>
                                        <p:tgtEl>
                                          <p:spTgt spid="167995"/>
                                        </p:tgtEl>
                                      </p:cBhvr>
                                    </p:animEffect>
                                    <p:set>
                                      <p:cBhvr>
                                        <p:cTn id="81" dur="1" fill="hold">
                                          <p:stCondLst>
                                            <p:cond delay="999"/>
                                          </p:stCondLst>
                                        </p:cTn>
                                        <p:tgtEl>
                                          <p:spTgt spid="167995"/>
                                        </p:tgtEl>
                                        <p:attrNameLst>
                                          <p:attrName>style.visibility</p:attrName>
                                        </p:attrNameLst>
                                      </p:cBhvr>
                                      <p:to>
                                        <p:strVal val="hidden"/>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10" presetClass="entr" presetSubtype="0" fill="hold" grpId="2" nodeType="clickEffect">
                                  <p:stCondLst>
                                    <p:cond delay="0"/>
                                  </p:stCondLst>
                                  <p:childTnLst>
                                    <p:set>
                                      <p:cBhvr>
                                        <p:cTn id="85" dur="1" fill="hold">
                                          <p:stCondLst>
                                            <p:cond delay="0"/>
                                          </p:stCondLst>
                                        </p:cTn>
                                        <p:tgtEl>
                                          <p:spTgt spid="167995"/>
                                        </p:tgtEl>
                                        <p:attrNameLst>
                                          <p:attrName>style.visibility</p:attrName>
                                        </p:attrNameLst>
                                      </p:cBhvr>
                                      <p:to>
                                        <p:strVal val="visible"/>
                                      </p:to>
                                    </p:set>
                                    <p:animEffect transition="in" filter="fade">
                                      <p:cBhvr>
                                        <p:cTn id="86" dur="500"/>
                                        <p:tgtEl>
                                          <p:spTgt spid="167995"/>
                                        </p:tgtEl>
                                      </p:cBhvr>
                                    </p:animEffect>
                                  </p:childTnLst>
                                </p:cTn>
                              </p:par>
                              <p:par>
                                <p:cTn id="87" presetID="10" presetClass="entr" presetSubtype="0" fill="hold" grpId="2" nodeType="withEffect">
                                  <p:stCondLst>
                                    <p:cond delay="0"/>
                                  </p:stCondLst>
                                  <p:childTnLst>
                                    <p:set>
                                      <p:cBhvr>
                                        <p:cTn id="88" dur="1" fill="hold">
                                          <p:stCondLst>
                                            <p:cond delay="0"/>
                                          </p:stCondLst>
                                        </p:cTn>
                                        <p:tgtEl>
                                          <p:spTgt spid="167990"/>
                                        </p:tgtEl>
                                        <p:attrNameLst>
                                          <p:attrName>style.visibility</p:attrName>
                                        </p:attrNameLst>
                                      </p:cBhvr>
                                      <p:to>
                                        <p:strVal val="visible"/>
                                      </p:to>
                                    </p:set>
                                    <p:animEffect transition="in" filter="fade">
                                      <p:cBhvr>
                                        <p:cTn id="89" dur="500"/>
                                        <p:tgtEl>
                                          <p:spTgt spid="167990"/>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10" presetClass="exit" presetSubtype="0" fill="hold" grpId="1" nodeType="clickEffect">
                                  <p:stCondLst>
                                    <p:cond delay="0"/>
                                  </p:stCondLst>
                                  <p:childTnLst>
                                    <p:animEffect transition="out" filter="fade">
                                      <p:cBhvr>
                                        <p:cTn id="93" dur="1000"/>
                                        <p:tgtEl>
                                          <p:spTgt spid="167991"/>
                                        </p:tgtEl>
                                      </p:cBhvr>
                                    </p:animEffect>
                                    <p:set>
                                      <p:cBhvr>
                                        <p:cTn id="94" dur="1" fill="hold">
                                          <p:stCondLst>
                                            <p:cond delay="999"/>
                                          </p:stCondLst>
                                        </p:cTn>
                                        <p:tgtEl>
                                          <p:spTgt spid="1679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88" grpId="0" animBg="1"/>
      <p:bldP spid="167988" grpId="1" animBg="1"/>
      <p:bldP spid="167989" grpId="0" animBg="1"/>
      <p:bldP spid="167989" grpId="1" animBg="1"/>
      <p:bldP spid="167989" grpId="2" animBg="1"/>
      <p:bldP spid="167990" grpId="0" animBg="1"/>
      <p:bldP spid="167990" grpId="1" animBg="1"/>
      <p:bldP spid="167990" grpId="2" animBg="1"/>
      <p:bldP spid="167991" grpId="0" animBg="1"/>
      <p:bldP spid="167991" grpId="1" animBg="1"/>
      <p:bldP spid="167992" grpId="0" animBg="1"/>
      <p:bldP spid="167992" grpId="1" animBg="1"/>
      <p:bldP spid="167992" grpId="2" animBg="1"/>
      <p:bldP spid="167993" grpId="0" animBg="1"/>
      <p:bldP spid="167993" grpId="1" animBg="1"/>
      <p:bldP spid="167993" grpId="2" animBg="1"/>
      <p:bldP spid="167994" grpId="0" animBg="1"/>
      <p:bldP spid="167994" grpId="1" animBg="1"/>
      <p:bldP spid="167994" grpId="2" animBg="1"/>
      <p:bldP spid="167995" grpId="0" animBg="1"/>
      <p:bldP spid="167995" grpId="1" animBg="1"/>
      <p:bldP spid="167995" grpId="2"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4"/>
          <p:cNvSpPr>
            <a:spLocks noGrp="1"/>
          </p:cNvSpPr>
          <p:nvPr>
            <p:ph type="dt" sz="quarter" idx="10"/>
          </p:nvPr>
        </p:nvSpPr>
        <p:spPr/>
        <p:txBody>
          <a:bodyPr/>
          <a:lstStyle/>
          <a:p>
            <a:pPr algn="r" rtl="1">
              <a:defRPr/>
            </a:pPr>
            <a:fld id="{10929387-DB74-473F-B9E3-46E1B1A3B1EC}" type="datetime1">
              <a:rPr lang="tr-TR" altLang="en-US" smtClean="0"/>
              <a:t>18.02.2016</a:t>
            </a:fld>
            <a:endParaRPr lang="en-US" altLang="en-US"/>
          </a:p>
        </p:txBody>
      </p:sp>
      <p:sp>
        <p:nvSpPr>
          <p:cNvPr id="13005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200" smtClean="0">
                <a:latin typeface="Garamond" panose="02020404030301010803" pitchFamily="18" charset="0"/>
              </a:rPr>
              <a:t>AI, Solving problems by search</a:t>
            </a:r>
            <a:endParaRPr lang="en-US" altLang="en-US" sz="1200">
              <a:latin typeface="Garamond" panose="02020404030301010803" pitchFamily="18" charset="0"/>
            </a:endParaRPr>
          </a:p>
        </p:txBody>
      </p:sp>
      <p:sp>
        <p:nvSpPr>
          <p:cNvPr id="13005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ClrTx/>
              <a:buSzTx/>
              <a:buFontTx/>
              <a:buNone/>
            </a:pPr>
            <a:fld id="{709DEF4B-ECAC-4991-ADCB-CB8C44E89A9A}" type="slidenum">
              <a:rPr lang="ar-SA" altLang="en-US" sz="1200">
                <a:latin typeface="Garamond" panose="02020404030301010803" pitchFamily="18" charset="0"/>
              </a:rPr>
              <a:pPr algn="l">
                <a:spcBef>
                  <a:spcPct val="0"/>
                </a:spcBef>
                <a:buClrTx/>
                <a:buSzTx/>
                <a:buFontTx/>
                <a:buNone/>
              </a:pPr>
              <a:t>37</a:t>
            </a:fld>
            <a:endParaRPr lang="en-US" altLang="en-US" sz="1200">
              <a:latin typeface="Garamond" panose="02020404030301010803" pitchFamily="18" charset="0"/>
            </a:endParaRPr>
          </a:p>
        </p:txBody>
      </p:sp>
      <p:sp>
        <p:nvSpPr>
          <p:cNvPr id="130053"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fa-IR" altLang="tr-TR" sz="4400" b="1">
                <a:latin typeface="Times New Roman" panose="02020603050405020304" pitchFamily="18" charset="0"/>
                <a:cs typeface="Homa" pitchFamily="2" charset="-78"/>
              </a:rPr>
              <a:t>حل مسئله با جستجو</a:t>
            </a:r>
            <a:endParaRPr lang="en-US" altLang="tr-TR" sz="2400" b="1">
              <a:latin typeface="Times New Roman" panose="02020603050405020304" pitchFamily="18" charset="0"/>
              <a:cs typeface="Homa" pitchFamily="2" charset="-78"/>
            </a:endParaRPr>
          </a:p>
        </p:txBody>
      </p:sp>
      <p:sp>
        <p:nvSpPr>
          <p:cNvPr id="130054" name="Text Box 3"/>
          <p:cNvSpPr txBox="1">
            <a:spLocks noChangeArrowheads="1"/>
          </p:cNvSpPr>
          <p:nvPr/>
        </p:nvSpPr>
        <p:spPr bwMode="auto">
          <a:xfrm>
            <a:off x="684213" y="2595563"/>
            <a:ext cx="7632700" cy="405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ar-SA" altLang="tr-TR" sz="3600" dirty="0">
                <a:solidFill>
                  <a:schemeClr val="accent1">
                    <a:lumMod val="50000"/>
                  </a:schemeClr>
                </a:solidFill>
                <a:cs typeface="Homa" pitchFamily="2" charset="-78"/>
              </a:rPr>
              <a:t>کامل</a:t>
            </a:r>
            <a:r>
              <a:rPr lang="ar-SA" altLang="tr-TR" sz="3600" dirty="0">
                <a:solidFill>
                  <a:schemeClr val="accent2"/>
                </a:solidFill>
                <a:cs typeface="Homa" pitchFamily="2" charset="-78"/>
              </a:rPr>
              <a:t> </a:t>
            </a:r>
            <a:r>
              <a:rPr lang="ar-SA" altLang="tr-TR" sz="3600" dirty="0">
                <a:solidFill>
                  <a:schemeClr val="accent1">
                    <a:lumMod val="50000"/>
                  </a:schemeClr>
                </a:solidFill>
                <a:cs typeface="Homa" pitchFamily="2" charset="-78"/>
              </a:rPr>
              <a:t>بودن</a:t>
            </a:r>
            <a:r>
              <a:rPr lang="ar-SA" altLang="tr-TR" sz="3600" dirty="0">
                <a:solidFill>
                  <a:schemeClr val="accent2"/>
                </a:solidFill>
                <a:cs typeface="Homa" pitchFamily="2" charset="-78"/>
              </a:rPr>
              <a:t>:</a:t>
            </a:r>
            <a:r>
              <a:rPr lang="fa-IR" altLang="tr-TR" sz="3600" dirty="0">
                <a:solidFill>
                  <a:schemeClr val="accent2"/>
                </a:solidFill>
                <a:cs typeface="Homa" pitchFamily="2" charset="-78"/>
              </a:rPr>
              <a:t> </a:t>
            </a:r>
            <a:r>
              <a:rPr lang="fa-IR" altLang="tr-TR" sz="3200" dirty="0">
                <a:solidFill>
                  <a:srgbClr val="C00000"/>
                </a:solidFill>
                <a:cs typeface="B Nazanin" panose="00000400000000000000" pitchFamily="2" charset="-78"/>
              </a:rPr>
              <a:t>خير</a:t>
            </a:r>
            <a:endParaRPr lang="en-US" altLang="tr-TR" sz="3200" dirty="0">
              <a:solidFill>
                <a:srgbClr val="C00000"/>
              </a:solidFill>
              <a:cs typeface="B Nazanin" panose="00000400000000000000" pitchFamily="2" charset="-78"/>
            </a:endParaRPr>
          </a:p>
          <a:p>
            <a:pPr>
              <a:spcBef>
                <a:spcPct val="0"/>
              </a:spcBef>
              <a:buClrTx/>
              <a:buSzTx/>
              <a:buFontTx/>
              <a:buNone/>
            </a:pPr>
            <a:r>
              <a:rPr lang="fa-IR" altLang="tr-TR" sz="2800" dirty="0">
                <a:solidFill>
                  <a:srgbClr val="C00000"/>
                </a:solidFill>
                <a:cs typeface="B Nazanin" panose="00000400000000000000" pitchFamily="2" charset="-78"/>
              </a:rPr>
              <a:t>	اگر </a:t>
            </a:r>
            <a:r>
              <a:rPr lang="fa-IR" altLang="tr-TR" sz="2800" dirty="0" smtClean="0">
                <a:solidFill>
                  <a:srgbClr val="C00000"/>
                </a:solidFill>
                <a:cs typeface="B Nazanin" panose="00000400000000000000" pitchFamily="2" charset="-78"/>
              </a:rPr>
              <a:t>زيردرخت </a:t>
            </a:r>
            <a:r>
              <a:rPr lang="fa-IR" altLang="tr-TR" sz="2800" dirty="0">
                <a:solidFill>
                  <a:srgbClr val="C00000"/>
                </a:solidFill>
                <a:cs typeface="B Nazanin" panose="00000400000000000000" pitchFamily="2" charset="-78"/>
              </a:rPr>
              <a:t>چپ عمق نامحدود داشت و فاقد هر گونه راه حل باشد، جستجو هرگز خاتمه نمي يابد.</a:t>
            </a:r>
            <a:endParaRPr lang="el-GR" altLang="tr-TR" sz="2800" dirty="0">
              <a:solidFill>
                <a:srgbClr val="C00000"/>
              </a:solidFill>
              <a:cs typeface="B Nazanin" panose="00000400000000000000" pitchFamily="2" charset="-78"/>
            </a:endParaRPr>
          </a:p>
          <a:p>
            <a:pPr>
              <a:spcBef>
                <a:spcPct val="30000"/>
              </a:spcBef>
              <a:buClrTx/>
              <a:buSzTx/>
              <a:buFontTx/>
              <a:buNone/>
            </a:pPr>
            <a:r>
              <a:rPr lang="ar-SA" altLang="tr-TR" sz="3600" dirty="0">
                <a:solidFill>
                  <a:schemeClr val="accent1">
                    <a:lumMod val="50000"/>
                  </a:schemeClr>
                </a:solidFill>
                <a:cs typeface="Homa" pitchFamily="2" charset="-78"/>
              </a:rPr>
              <a:t>بهينگي</a:t>
            </a:r>
            <a:r>
              <a:rPr lang="ar-SA" altLang="tr-TR" sz="3600" dirty="0">
                <a:solidFill>
                  <a:schemeClr val="accent2"/>
                </a:solidFill>
                <a:cs typeface="Homa" pitchFamily="2" charset="-78"/>
              </a:rPr>
              <a:t>:</a:t>
            </a:r>
            <a:r>
              <a:rPr lang="ar-SA" altLang="tr-TR" sz="3200" dirty="0">
                <a:solidFill>
                  <a:schemeClr val="accent2"/>
                </a:solidFill>
                <a:cs typeface="Homa" pitchFamily="2" charset="-78"/>
              </a:rPr>
              <a:t> </a:t>
            </a:r>
            <a:r>
              <a:rPr lang="fa-IR" altLang="tr-TR" sz="3200" dirty="0">
                <a:solidFill>
                  <a:srgbClr val="C00000"/>
                </a:solidFill>
                <a:cs typeface="B Nazanin" panose="00000400000000000000" pitchFamily="2" charset="-78"/>
              </a:rPr>
              <a:t>خير</a:t>
            </a:r>
            <a:r>
              <a:rPr lang="ar-SA" altLang="tr-TR" sz="4000" dirty="0">
                <a:solidFill>
                  <a:schemeClr val="accent2"/>
                </a:solidFill>
                <a:cs typeface="Homa" pitchFamily="2" charset="-78"/>
              </a:rPr>
              <a:t> </a:t>
            </a:r>
            <a:endParaRPr lang="ar-SA" altLang="tr-TR" sz="3200" dirty="0">
              <a:solidFill>
                <a:srgbClr val="CC3300"/>
              </a:solidFill>
              <a:cs typeface="Homa" pitchFamily="2" charset="-78"/>
            </a:endParaRPr>
          </a:p>
          <a:p>
            <a:pPr>
              <a:spcBef>
                <a:spcPct val="30000"/>
              </a:spcBef>
              <a:buClrTx/>
              <a:buSzTx/>
              <a:buFontTx/>
              <a:buNone/>
            </a:pPr>
            <a:r>
              <a:rPr lang="ar-SA" altLang="tr-TR" sz="3600" dirty="0">
                <a:solidFill>
                  <a:schemeClr val="accent1">
                    <a:lumMod val="50000"/>
                  </a:schemeClr>
                </a:solidFill>
                <a:cs typeface="Homa" pitchFamily="2" charset="-78"/>
              </a:rPr>
              <a:t>پيچيدگي</a:t>
            </a:r>
            <a:r>
              <a:rPr lang="ar-SA" altLang="tr-TR" sz="3600" dirty="0">
                <a:solidFill>
                  <a:schemeClr val="accent2"/>
                </a:solidFill>
                <a:cs typeface="Homa" pitchFamily="2" charset="-78"/>
              </a:rPr>
              <a:t> </a:t>
            </a:r>
            <a:r>
              <a:rPr lang="ar-SA" altLang="tr-TR" sz="3600" dirty="0">
                <a:solidFill>
                  <a:schemeClr val="accent1">
                    <a:lumMod val="50000"/>
                  </a:schemeClr>
                </a:solidFill>
                <a:cs typeface="Homa" pitchFamily="2" charset="-78"/>
              </a:rPr>
              <a:t>زماني</a:t>
            </a:r>
            <a:r>
              <a:rPr lang="ar-SA" altLang="tr-TR" sz="3600" dirty="0">
                <a:solidFill>
                  <a:schemeClr val="accent2"/>
                </a:solidFill>
                <a:cs typeface="Homa" pitchFamily="2" charset="-78"/>
              </a:rPr>
              <a:t>:</a:t>
            </a:r>
            <a:endParaRPr lang="ar-SA" altLang="tr-TR" sz="2000" dirty="0">
              <a:solidFill>
                <a:srgbClr val="CC3300"/>
              </a:solidFill>
              <a:cs typeface="Times New Roman" panose="02020603050405020304" pitchFamily="18" charset="0"/>
            </a:endParaRPr>
          </a:p>
          <a:p>
            <a:pPr>
              <a:spcBef>
                <a:spcPct val="35000"/>
              </a:spcBef>
              <a:buClrTx/>
              <a:buSzTx/>
              <a:buFontTx/>
              <a:buNone/>
            </a:pPr>
            <a:r>
              <a:rPr lang="ar-SA" altLang="tr-TR" sz="3600" dirty="0">
                <a:solidFill>
                  <a:schemeClr val="accent1">
                    <a:lumMod val="50000"/>
                  </a:schemeClr>
                </a:solidFill>
                <a:cs typeface="Homa" pitchFamily="2" charset="-78"/>
              </a:rPr>
              <a:t>پيچيدگي</a:t>
            </a:r>
            <a:r>
              <a:rPr lang="ar-SA" altLang="tr-TR" sz="3600" dirty="0">
                <a:solidFill>
                  <a:schemeClr val="accent2"/>
                </a:solidFill>
                <a:cs typeface="Homa" pitchFamily="2" charset="-78"/>
              </a:rPr>
              <a:t> </a:t>
            </a:r>
            <a:r>
              <a:rPr lang="ar-SA" altLang="tr-TR" sz="3600" dirty="0">
                <a:solidFill>
                  <a:schemeClr val="accent1">
                    <a:lumMod val="50000"/>
                  </a:schemeClr>
                </a:solidFill>
                <a:cs typeface="Homa" pitchFamily="2" charset="-78"/>
              </a:rPr>
              <a:t>فضا</a:t>
            </a:r>
            <a:r>
              <a:rPr lang="ar-SA" altLang="tr-TR" sz="3600" dirty="0">
                <a:solidFill>
                  <a:schemeClr val="accent2"/>
                </a:solidFill>
                <a:cs typeface="Homa" pitchFamily="2" charset="-78"/>
              </a:rPr>
              <a:t>:</a:t>
            </a:r>
            <a:endParaRPr lang="ar-SA" altLang="tr-TR" sz="2000" dirty="0">
              <a:solidFill>
                <a:srgbClr val="CC3300"/>
              </a:solidFill>
              <a:cs typeface="Times New Roman" panose="02020603050405020304" pitchFamily="18" charset="0"/>
            </a:endParaRPr>
          </a:p>
          <a:p>
            <a:pPr algn="r">
              <a:spcBef>
                <a:spcPct val="0"/>
              </a:spcBef>
              <a:buClrTx/>
              <a:buSzTx/>
              <a:buFontTx/>
              <a:buNone/>
            </a:pPr>
            <a:endParaRPr lang="en-US" altLang="tr-TR" sz="1800" dirty="0">
              <a:cs typeface="Times New Roman" panose="02020603050405020304" pitchFamily="18" charset="0"/>
            </a:endParaRPr>
          </a:p>
        </p:txBody>
      </p:sp>
      <p:sp>
        <p:nvSpPr>
          <p:cNvPr id="130055" name="Text Box 4"/>
          <p:cNvSpPr txBox="1">
            <a:spLocks noChangeArrowheads="1"/>
          </p:cNvSpPr>
          <p:nvPr/>
        </p:nvSpPr>
        <p:spPr bwMode="auto">
          <a:xfrm>
            <a:off x="323850" y="1874838"/>
            <a:ext cx="79930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ClrTx/>
              <a:buSzTx/>
              <a:buFontTx/>
              <a:buNone/>
            </a:pPr>
            <a:r>
              <a:rPr lang="fa-IR" altLang="tr-TR" sz="4000" b="1" dirty="0">
                <a:solidFill>
                  <a:schemeClr val="accent1">
                    <a:lumMod val="50000"/>
                  </a:schemeClr>
                </a:solidFill>
                <a:cs typeface="Homa" pitchFamily="2" charset="-78"/>
              </a:rPr>
              <a:t>جستجوي عمقي</a:t>
            </a:r>
            <a:endParaRPr lang="en-US" altLang="tr-TR" sz="4000" b="1" dirty="0">
              <a:solidFill>
                <a:schemeClr val="accent1">
                  <a:lumMod val="50000"/>
                </a:schemeClr>
              </a:solidFill>
              <a:cs typeface="Homa" pitchFamily="2" charset="-78"/>
            </a:endParaRPr>
          </a:p>
        </p:txBody>
      </p:sp>
      <p:graphicFrame>
        <p:nvGraphicFramePr>
          <p:cNvPr id="130056" name="Object 5"/>
          <p:cNvGraphicFramePr>
            <a:graphicFrameLocks noGrp="1" noChangeAspect="1"/>
          </p:cNvGraphicFramePr>
          <p:nvPr>
            <p:ph sz="half" idx="1"/>
            <p:extLst>
              <p:ext uri="{D42A27DB-BD31-4B8C-83A1-F6EECF244321}">
                <p14:modId xmlns:p14="http://schemas.microsoft.com/office/powerpoint/2010/main" val="4012966167"/>
              </p:ext>
            </p:extLst>
          </p:nvPr>
        </p:nvGraphicFramePr>
        <p:xfrm>
          <a:off x="3151882" y="4860056"/>
          <a:ext cx="1708150" cy="968375"/>
        </p:xfrm>
        <a:graphic>
          <a:graphicData uri="http://schemas.openxmlformats.org/presentationml/2006/ole">
            <mc:AlternateContent xmlns:mc="http://schemas.openxmlformats.org/markup-compatibility/2006">
              <mc:Choice xmlns:v="urn:schemas-microsoft-com:vml" Requires="v">
                <p:oleObj spid="_x0000_s7382" name="Equation" r:id="rId4" imgW="419100" imgH="228600" progId="Equation.3">
                  <p:embed/>
                </p:oleObj>
              </mc:Choice>
              <mc:Fallback>
                <p:oleObj name="Equation" r:id="rId4" imgW="4191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1882" y="4860056"/>
                        <a:ext cx="1708150" cy="968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0057" name="Object 6"/>
          <p:cNvGraphicFramePr>
            <a:graphicFrameLocks noGrp="1" noChangeAspect="1"/>
          </p:cNvGraphicFramePr>
          <p:nvPr>
            <p:ph sz="half" idx="2"/>
            <p:extLst>
              <p:ext uri="{D42A27DB-BD31-4B8C-83A1-F6EECF244321}">
                <p14:modId xmlns:p14="http://schemas.microsoft.com/office/powerpoint/2010/main" val="1632312950"/>
              </p:ext>
            </p:extLst>
          </p:nvPr>
        </p:nvGraphicFramePr>
        <p:xfrm>
          <a:off x="3267769" y="5801444"/>
          <a:ext cx="1584325" cy="723900"/>
        </p:xfrm>
        <a:graphic>
          <a:graphicData uri="http://schemas.openxmlformats.org/presentationml/2006/ole">
            <mc:AlternateContent xmlns:mc="http://schemas.openxmlformats.org/markup-compatibility/2006">
              <mc:Choice xmlns:v="urn:schemas-microsoft-com:vml" Requires="v">
                <p:oleObj spid="_x0000_s7383" name="Equation" r:id="rId6" imgW="444307" imgH="203112" progId="Equation.3">
                  <p:embed/>
                </p:oleObj>
              </mc:Choice>
              <mc:Fallback>
                <p:oleObj name="Equation" r:id="rId6" imgW="444307" imgH="203112"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67769" y="5801444"/>
                        <a:ext cx="1584325" cy="72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40109" y="9094"/>
            <a:ext cx="1103891" cy="1539638"/>
          </a:xfrm>
          <a:prstGeom prst="rect">
            <a:avLst/>
          </a:prstGeom>
        </p:spPr>
      </p:pic>
    </p:spTree>
    <p:extLst>
      <p:ext uri="{BB962C8B-B14F-4D97-AF65-F5344CB8AC3E}">
        <p14:creationId xmlns:p14="http://schemas.microsoft.com/office/powerpoint/2010/main" val="10431283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Date Placeholder 3"/>
          <p:cNvSpPr>
            <a:spLocks noGrp="1"/>
          </p:cNvSpPr>
          <p:nvPr>
            <p:ph type="dt" sz="quarter" idx="10"/>
          </p:nvPr>
        </p:nvSpPr>
        <p:spPr/>
        <p:txBody>
          <a:bodyPr/>
          <a:lstStyle/>
          <a:p>
            <a:pPr>
              <a:defRPr/>
            </a:pPr>
            <a:fld id="{FA7AC9FC-5E0F-42FD-82E0-3EA61A629F8B}" type="datetime1">
              <a:rPr lang="tr-TR" altLang="en-US" smtClean="0"/>
              <a:t>18.02.2016</a:t>
            </a:fld>
            <a:endParaRPr lang="en-US" altLang="en-US"/>
          </a:p>
        </p:txBody>
      </p:sp>
      <p:sp>
        <p:nvSpPr>
          <p:cNvPr id="13107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a:spcBef>
                <a:spcPct val="0"/>
              </a:spcBef>
              <a:buClrTx/>
              <a:buSzTx/>
              <a:buFontTx/>
              <a:buNone/>
            </a:pPr>
            <a:r>
              <a:rPr lang="en-US" altLang="en-US" sz="1200" smtClean="0">
                <a:latin typeface="Garamond" panose="02020404030301010803" pitchFamily="18" charset="0"/>
              </a:rPr>
              <a:t>AI, Solving problems by search</a:t>
            </a:r>
            <a:endParaRPr lang="en-US" altLang="en-US" sz="1200">
              <a:latin typeface="Garamond" panose="02020404030301010803" pitchFamily="18" charset="0"/>
            </a:endParaRPr>
          </a:p>
        </p:txBody>
      </p:sp>
      <p:sp>
        <p:nvSpPr>
          <p:cNvPr id="1310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rtl="0">
              <a:spcBef>
                <a:spcPct val="0"/>
              </a:spcBef>
              <a:buClrTx/>
              <a:buSzTx/>
              <a:buFontTx/>
              <a:buNone/>
            </a:pPr>
            <a:fld id="{56F9ECAA-D0CE-494F-A32C-A6A5DED3C3D5}" type="slidenum">
              <a:rPr lang="ar-SA" altLang="en-US" sz="1200">
                <a:latin typeface="Garamond" panose="02020404030301010803" pitchFamily="18" charset="0"/>
              </a:rPr>
              <a:pPr rtl="0">
                <a:spcBef>
                  <a:spcPct val="0"/>
                </a:spcBef>
                <a:buClrTx/>
                <a:buSzTx/>
                <a:buFontTx/>
                <a:buNone/>
              </a:pPr>
              <a:t>38</a:t>
            </a:fld>
            <a:endParaRPr lang="en-US" altLang="en-US" sz="1200">
              <a:latin typeface="Garamond" panose="02020404030301010803" pitchFamily="18" charset="0"/>
            </a:endParaRPr>
          </a:p>
        </p:txBody>
      </p:sp>
      <p:sp>
        <p:nvSpPr>
          <p:cNvPr id="131077" name="Text Box 2"/>
          <p:cNvSpPr txBox="1">
            <a:spLocks noChangeArrowheads="1"/>
          </p:cNvSpPr>
          <p:nvPr/>
        </p:nvSpPr>
        <p:spPr bwMode="auto">
          <a:xfrm>
            <a:off x="395288" y="990600"/>
            <a:ext cx="7316787" cy="769441"/>
          </a:xfrm>
          <a:prstGeom prst="rect">
            <a:avLst/>
          </a:prstGeom>
          <a:gradFill rotWithShape="0">
            <a:gsLst>
              <a:gs pos="0">
                <a:schemeClr val="bg1"/>
              </a:gs>
              <a:gs pos="100000">
                <a:srgbClr val="CCCC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tr-TR" sz="4400" dirty="0">
                <a:solidFill>
                  <a:schemeClr val="accent1">
                    <a:lumMod val="50000"/>
                  </a:schemeClr>
                </a:solidFill>
                <a:cs typeface="Lotus" pitchFamily="2" charset="-78"/>
              </a:rPr>
              <a:t>Depth-limited search</a:t>
            </a:r>
            <a:endParaRPr lang="en-US" altLang="tr-TR" sz="4400" dirty="0">
              <a:solidFill>
                <a:schemeClr val="accent1">
                  <a:lumMod val="50000"/>
                </a:schemeClr>
              </a:solidFill>
              <a:cs typeface="Lotus" pitchFamily="2" charset="-78"/>
            </a:endParaRPr>
          </a:p>
        </p:txBody>
      </p:sp>
      <p:sp>
        <p:nvSpPr>
          <p:cNvPr id="131078" name="Text Box 3"/>
          <p:cNvSpPr txBox="1">
            <a:spLocks noChangeArrowheads="1"/>
          </p:cNvSpPr>
          <p:nvPr/>
        </p:nvSpPr>
        <p:spPr bwMode="auto">
          <a:xfrm>
            <a:off x="323850" y="1772816"/>
            <a:ext cx="79930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ClrTx/>
              <a:buSzTx/>
              <a:buFontTx/>
              <a:buNone/>
            </a:pPr>
            <a:r>
              <a:rPr lang="fa-IR" altLang="tr-TR" sz="3600" dirty="0">
                <a:solidFill>
                  <a:schemeClr val="accent1">
                    <a:lumMod val="50000"/>
                  </a:schemeClr>
                </a:solidFill>
                <a:cs typeface="B Nazanin" panose="00000400000000000000" pitchFamily="2" charset="-78"/>
              </a:rPr>
              <a:t>جستجوي عمقي محدود</a:t>
            </a:r>
            <a:endParaRPr lang="en-US" altLang="tr-TR" sz="3600" dirty="0">
              <a:solidFill>
                <a:schemeClr val="accent1">
                  <a:lumMod val="50000"/>
                </a:schemeClr>
              </a:solidFill>
              <a:cs typeface="B Nazanin" panose="00000400000000000000" pitchFamily="2" charset="-78"/>
            </a:endParaRPr>
          </a:p>
        </p:txBody>
      </p:sp>
      <p:grpSp>
        <p:nvGrpSpPr>
          <p:cNvPr id="131079" name="Group 4"/>
          <p:cNvGrpSpPr>
            <a:grpSpLocks/>
          </p:cNvGrpSpPr>
          <p:nvPr/>
        </p:nvGrpSpPr>
        <p:grpSpPr bwMode="auto">
          <a:xfrm>
            <a:off x="1663700" y="3357563"/>
            <a:ext cx="6172200" cy="2971800"/>
            <a:chOff x="912" y="1680"/>
            <a:chExt cx="3888" cy="1872"/>
          </a:xfrm>
        </p:grpSpPr>
        <p:sp>
          <p:nvSpPr>
            <p:cNvPr id="131090" name="Oval 5"/>
            <p:cNvSpPr>
              <a:spLocks noChangeArrowheads="1"/>
            </p:cNvSpPr>
            <p:nvPr/>
          </p:nvSpPr>
          <p:spPr bwMode="auto">
            <a:xfrm>
              <a:off x="2880" y="1680"/>
              <a:ext cx="240" cy="24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A</a:t>
              </a:r>
            </a:p>
          </p:txBody>
        </p:sp>
        <p:sp>
          <p:nvSpPr>
            <p:cNvPr id="131091" name="Oval 6"/>
            <p:cNvSpPr>
              <a:spLocks noChangeArrowheads="1"/>
            </p:cNvSpPr>
            <p:nvPr/>
          </p:nvSpPr>
          <p:spPr bwMode="auto">
            <a:xfrm>
              <a:off x="1632" y="2160"/>
              <a:ext cx="240" cy="24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B</a:t>
              </a:r>
            </a:p>
          </p:txBody>
        </p:sp>
        <p:sp>
          <p:nvSpPr>
            <p:cNvPr id="131092" name="Oval 7"/>
            <p:cNvSpPr>
              <a:spLocks noChangeArrowheads="1"/>
            </p:cNvSpPr>
            <p:nvPr/>
          </p:nvSpPr>
          <p:spPr bwMode="auto">
            <a:xfrm>
              <a:off x="3072" y="2160"/>
              <a:ext cx="240" cy="24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C</a:t>
              </a:r>
            </a:p>
          </p:txBody>
        </p:sp>
        <p:sp>
          <p:nvSpPr>
            <p:cNvPr id="131093" name="Oval 8"/>
            <p:cNvSpPr>
              <a:spLocks noChangeArrowheads="1"/>
            </p:cNvSpPr>
            <p:nvPr/>
          </p:nvSpPr>
          <p:spPr bwMode="auto">
            <a:xfrm>
              <a:off x="4272" y="2160"/>
              <a:ext cx="240" cy="24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D</a:t>
              </a:r>
            </a:p>
          </p:txBody>
        </p:sp>
        <p:sp>
          <p:nvSpPr>
            <p:cNvPr id="131094" name="Oval 9"/>
            <p:cNvSpPr>
              <a:spLocks noChangeArrowheads="1"/>
            </p:cNvSpPr>
            <p:nvPr/>
          </p:nvSpPr>
          <p:spPr bwMode="auto">
            <a:xfrm>
              <a:off x="1200" y="2664"/>
              <a:ext cx="240" cy="24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E</a:t>
              </a:r>
            </a:p>
          </p:txBody>
        </p:sp>
        <p:sp>
          <p:nvSpPr>
            <p:cNvPr id="131095" name="Oval 10"/>
            <p:cNvSpPr>
              <a:spLocks noChangeArrowheads="1"/>
            </p:cNvSpPr>
            <p:nvPr/>
          </p:nvSpPr>
          <p:spPr bwMode="auto">
            <a:xfrm>
              <a:off x="1920" y="2664"/>
              <a:ext cx="240" cy="24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F</a:t>
              </a:r>
            </a:p>
          </p:txBody>
        </p:sp>
        <p:sp>
          <p:nvSpPr>
            <p:cNvPr id="131096" name="Oval 11"/>
            <p:cNvSpPr>
              <a:spLocks noChangeArrowheads="1"/>
            </p:cNvSpPr>
            <p:nvPr/>
          </p:nvSpPr>
          <p:spPr bwMode="auto">
            <a:xfrm>
              <a:off x="2736" y="2664"/>
              <a:ext cx="240" cy="24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G</a:t>
              </a:r>
            </a:p>
          </p:txBody>
        </p:sp>
        <p:sp>
          <p:nvSpPr>
            <p:cNvPr id="131097" name="Oval 12"/>
            <p:cNvSpPr>
              <a:spLocks noChangeArrowheads="1"/>
            </p:cNvSpPr>
            <p:nvPr/>
          </p:nvSpPr>
          <p:spPr bwMode="auto">
            <a:xfrm>
              <a:off x="3552" y="2664"/>
              <a:ext cx="240" cy="24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H</a:t>
              </a:r>
            </a:p>
          </p:txBody>
        </p:sp>
        <p:sp>
          <p:nvSpPr>
            <p:cNvPr id="131098" name="Oval 13"/>
            <p:cNvSpPr>
              <a:spLocks noChangeArrowheads="1"/>
            </p:cNvSpPr>
            <p:nvPr/>
          </p:nvSpPr>
          <p:spPr bwMode="auto">
            <a:xfrm>
              <a:off x="4560" y="2664"/>
              <a:ext cx="240" cy="24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I</a:t>
              </a:r>
            </a:p>
          </p:txBody>
        </p:sp>
        <p:sp>
          <p:nvSpPr>
            <p:cNvPr id="131099" name="Oval 14"/>
            <p:cNvSpPr>
              <a:spLocks noChangeArrowheads="1"/>
            </p:cNvSpPr>
            <p:nvPr/>
          </p:nvSpPr>
          <p:spPr bwMode="auto">
            <a:xfrm>
              <a:off x="912" y="3312"/>
              <a:ext cx="240" cy="24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J</a:t>
              </a:r>
            </a:p>
          </p:txBody>
        </p:sp>
        <p:sp>
          <p:nvSpPr>
            <p:cNvPr id="131100" name="Oval 15"/>
            <p:cNvSpPr>
              <a:spLocks noChangeArrowheads="1"/>
            </p:cNvSpPr>
            <p:nvPr/>
          </p:nvSpPr>
          <p:spPr bwMode="auto">
            <a:xfrm>
              <a:off x="1392" y="3312"/>
              <a:ext cx="240" cy="24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K</a:t>
              </a:r>
            </a:p>
          </p:txBody>
        </p:sp>
        <p:sp>
          <p:nvSpPr>
            <p:cNvPr id="131101" name="Oval 16"/>
            <p:cNvSpPr>
              <a:spLocks noChangeArrowheads="1"/>
            </p:cNvSpPr>
            <p:nvPr/>
          </p:nvSpPr>
          <p:spPr bwMode="auto">
            <a:xfrm>
              <a:off x="2016" y="3312"/>
              <a:ext cx="240" cy="24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L</a:t>
              </a:r>
            </a:p>
          </p:txBody>
        </p:sp>
        <p:sp>
          <p:nvSpPr>
            <p:cNvPr id="131102" name="Oval 17"/>
            <p:cNvSpPr>
              <a:spLocks noChangeArrowheads="1"/>
            </p:cNvSpPr>
            <p:nvPr/>
          </p:nvSpPr>
          <p:spPr bwMode="auto">
            <a:xfrm>
              <a:off x="2880" y="3312"/>
              <a:ext cx="240" cy="24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N</a:t>
              </a:r>
            </a:p>
          </p:txBody>
        </p:sp>
        <p:sp>
          <p:nvSpPr>
            <p:cNvPr id="131103" name="Oval 18"/>
            <p:cNvSpPr>
              <a:spLocks noChangeArrowheads="1"/>
            </p:cNvSpPr>
            <p:nvPr/>
          </p:nvSpPr>
          <p:spPr bwMode="auto">
            <a:xfrm>
              <a:off x="2544" y="3312"/>
              <a:ext cx="240" cy="24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M</a:t>
              </a:r>
            </a:p>
          </p:txBody>
        </p:sp>
        <p:sp>
          <p:nvSpPr>
            <p:cNvPr id="131104" name="Oval 19"/>
            <p:cNvSpPr>
              <a:spLocks noChangeArrowheads="1"/>
            </p:cNvSpPr>
            <p:nvPr/>
          </p:nvSpPr>
          <p:spPr bwMode="auto">
            <a:xfrm>
              <a:off x="3216" y="3312"/>
              <a:ext cx="240" cy="24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O</a:t>
              </a:r>
            </a:p>
          </p:txBody>
        </p:sp>
        <p:sp>
          <p:nvSpPr>
            <p:cNvPr id="131105" name="Oval 20"/>
            <p:cNvSpPr>
              <a:spLocks noChangeArrowheads="1"/>
            </p:cNvSpPr>
            <p:nvPr/>
          </p:nvSpPr>
          <p:spPr bwMode="auto">
            <a:xfrm>
              <a:off x="3648" y="3312"/>
              <a:ext cx="240" cy="24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P</a:t>
              </a:r>
            </a:p>
          </p:txBody>
        </p:sp>
        <p:sp>
          <p:nvSpPr>
            <p:cNvPr id="131106" name="Oval 21"/>
            <p:cNvSpPr>
              <a:spLocks noChangeArrowheads="1"/>
            </p:cNvSpPr>
            <p:nvPr/>
          </p:nvSpPr>
          <p:spPr bwMode="auto">
            <a:xfrm>
              <a:off x="3984" y="3312"/>
              <a:ext cx="240" cy="24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Q</a:t>
              </a:r>
            </a:p>
          </p:txBody>
        </p:sp>
        <p:cxnSp>
          <p:nvCxnSpPr>
            <p:cNvPr id="131107" name="AutoShape 22"/>
            <p:cNvCxnSpPr>
              <a:cxnSpLocks noChangeShapeType="1"/>
              <a:stCxn id="131090" idx="4"/>
              <a:endCxn id="131091" idx="0"/>
            </p:cNvCxnSpPr>
            <p:nvPr/>
          </p:nvCxnSpPr>
          <p:spPr bwMode="auto">
            <a:xfrm flipH="1">
              <a:off x="1752" y="1920"/>
              <a:ext cx="1248" cy="24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1108" name="AutoShape 23"/>
            <p:cNvCxnSpPr>
              <a:cxnSpLocks noChangeShapeType="1"/>
              <a:stCxn id="131090" idx="4"/>
              <a:endCxn id="131092" idx="0"/>
            </p:cNvCxnSpPr>
            <p:nvPr/>
          </p:nvCxnSpPr>
          <p:spPr bwMode="auto">
            <a:xfrm>
              <a:off x="3000" y="1920"/>
              <a:ext cx="192" cy="24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1109" name="AutoShape 24"/>
            <p:cNvCxnSpPr>
              <a:cxnSpLocks noChangeShapeType="1"/>
              <a:stCxn id="131090" idx="4"/>
              <a:endCxn id="131093" idx="0"/>
            </p:cNvCxnSpPr>
            <p:nvPr/>
          </p:nvCxnSpPr>
          <p:spPr bwMode="auto">
            <a:xfrm>
              <a:off x="3000" y="1920"/>
              <a:ext cx="1392" cy="24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1110" name="AutoShape 25"/>
            <p:cNvCxnSpPr>
              <a:cxnSpLocks noChangeShapeType="1"/>
              <a:stCxn id="131091" idx="4"/>
              <a:endCxn id="131094" idx="0"/>
            </p:cNvCxnSpPr>
            <p:nvPr/>
          </p:nvCxnSpPr>
          <p:spPr bwMode="auto">
            <a:xfrm flipH="1">
              <a:off x="1320" y="2400"/>
              <a:ext cx="432" cy="264"/>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1111" name="AutoShape 26"/>
            <p:cNvCxnSpPr>
              <a:cxnSpLocks noChangeShapeType="1"/>
              <a:stCxn id="131091" idx="4"/>
              <a:endCxn id="131095" idx="0"/>
            </p:cNvCxnSpPr>
            <p:nvPr/>
          </p:nvCxnSpPr>
          <p:spPr bwMode="auto">
            <a:xfrm>
              <a:off x="1752" y="2400"/>
              <a:ext cx="288" cy="264"/>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1112" name="AutoShape 27"/>
            <p:cNvCxnSpPr>
              <a:cxnSpLocks noChangeShapeType="1"/>
              <a:stCxn id="131092" idx="4"/>
              <a:endCxn id="131096" idx="0"/>
            </p:cNvCxnSpPr>
            <p:nvPr/>
          </p:nvCxnSpPr>
          <p:spPr bwMode="auto">
            <a:xfrm flipH="1">
              <a:off x="2856" y="2400"/>
              <a:ext cx="336" cy="264"/>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1113" name="AutoShape 28"/>
            <p:cNvCxnSpPr>
              <a:cxnSpLocks noChangeShapeType="1"/>
              <a:stCxn id="131092" idx="4"/>
              <a:endCxn id="131097" idx="0"/>
            </p:cNvCxnSpPr>
            <p:nvPr/>
          </p:nvCxnSpPr>
          <p:spPr bwMode="auto">
            <a:xfrm>
              <a:off x="3192" y="2400"/>
              <a:ext cx="480" cy="264"/>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1114" name="AutoShape 29"/>
            <p:cNvCxnSpPr>
              <a:cxnSpLocks noChangeShapeType="1"/>
              <a:stCxn id="131093" idx="4"/>
              <a:endCxn id="131098" idx="0"/>
            </p:cNvCxnSpPr>
            <p:nvPr/>
          </p:nvCxnSpPr>
          <p:spPr bwMode="auto">
            <a:xfrm>
              <a:off x="4392" y="2400"/>
              <a:ext cx="288" cy="264"/>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1115" name="AutoShape 30"/>
            <p:cNvCxnSpPr>
              <a:cxnSpLocks noChangeShapeType="1"/>
              <a:stCxn id="131094" idx="4"/>
              <a:endCxn id="131099" idx="0"/>
            </p:cNvCxnSpPr>
            <p:nvPr/>
          </p:nvCxnSpPr>
          <p:spPr bwMode="auto">
            <a:xfrm flipH="1">
              <a:off x="1032" y="2904"/>
              <a:ext cx="288" cy="40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1116" name="AutoShape 31"/>
            <p:cNvCxnSpPr>
              <a:cxnSpLocks noChangeShapeType="1"/>
              <a:stCxn id="131094" idx="4"/>
              <a:endCxn id="131100" idx="0"/>
            </p:cNvCxnSpPr>
            <p:nvPr/>
          </p:nvCxnSpPr>
          <p:spPr bwMode="auto">
            <a:xfrm>
              <a:off x="1320" y="2904"/>
              <a:ext cx="192" cy="40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1117" name="AutoShape 32"/>
            <p:cNvCxnSpPr>
              <a:cxnSpLocks noChangeShapeType="1"/>
              <a:stCxn id="131095" idx="4"/>
              <a:endCxn id="131101" idx="0"/>
            </p:cNvCxnSpPr>
            <p:nvPr/>
          </p:nvCxnSpPr>
          <p:spPr bwMode="auto">
            <a:xfrm>
              <a:off x="2040" y="2904"/>
              <a:ext cx="96" cy="40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1118" name="AutoShape 33"/>
            <p:cNvCxnSpPr>
              <a:cxnSpLocks noChangeShapeType="1"/>
              <a:stCxn id="131096" idx="4"/>
              <a:endCxn id="131103" idx="0"/>
            </p:cNvCxnSpPr>
            <p:nvPr/>
          </p:nvCxnSpPr>
          <p:spPr bwMode="auto">
            <a:xfrm flipH="1">
              <a:off x="2664" y="2904"/>
              <a:ext cx="192" cy="40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1119" name="AutoShape 34"/>
            <p:cNvCxnSpPr>
              <a:cxnSpLocks noChangeShapeType="1"/>
              <a:stCxn id="131097" idx="4"/>
              <a:endCxn id="131104" idx="0"/>
            </p:cNvCxnSpPr>
            <p:nvPr/>
          </p:nvCxnSpPr>
          <p:spPr bwMode="auto">
            <a:xfrm flipH="1">
              <a:off x="3336" y="2904"/>
              <a:ext cx="336" cy="40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1120" name="AutoShape 35"/>
            <p:cNvCxnSpPr>
              <a:cxnSpLocks noChangeShapeType="1"/>
              <a:stCxn id="131097" idx="4"/>
              <a:endCxn id="131105" idx="0"/>
            </p:cNvCxnSpPr>
            <p:nvPr/>
          </p:nvCxnSpPr>
          <p:spPr bwMode="auto">
            <a:xfrm>
              <a:off x="3672" y="2904"/>
              <a:ext cx="96" cy="40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1121" name="AutoShape 36"/>
            <p:cNvCxnSpPr>
              <a:cxnSpLocks noChangeShapeType="1"/>
              <a:stCxn id="131097" idx="4"/>
              <a:endCxn id="131106" idx="0"/>
            </p:cNvCxnSpPr>
            <p:nvPr/>
          </p:nvCxnSpPr>
          <p:spPr bwMode="auto">
            <a:xfrm>
              <a:off x="3672" y="2904"/>
              <a:ext cx="432" cy="40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1122" name="AutoShape 37"/>
            <p:cNvCxnSpPr>
              <a:cxnSpLocks noChangeShapeType="1"/>
              <a:stCxn id="131096" idx="4"/>
              <a:endCxn id="131102" idx="0"/>
            </p:cNvCxnSpPr>
            <p:nvPr/>
          </p:nvCxnSpPr>
          <p:spPr bwMode="auto">
            <a:xfrm>
              <a:off x="2856" y="2904"/>
              <a:ext cx="144" cy="40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31123" name="Rectangle 38"/>
            <p:cNvSpPr>
              <a:spLocks noChangeArrowheads="1"/>
            </p:cNvSpPr>
            <p:nvPr/>
          </p:nvSpPr>
          <p:spPr bwMode="auto">
            <a:xfrm>
              <a:off x="2016" y="3312"/>
              <a:ext cx="240" cy="240"/>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tr-TR" altLang="tr-TR" sz="1800"/>
            </a:p>
          </p:txBody>
        </p:sp>
        <p:sp>
          <p:nvSpPr>
            <p:cNvPr id="131124" name="Rectangle 39"/>
            <p:cNvSpPr>
              <a:spLocks noChangeArrowheads="1"/>
            </p:cNvSpPr>
            <p:nvPr/>
          </p:nvSpPr>
          <p:spPr bwMode="auto">
            <a:xfrm>
              <a:off x="4560" y="2666"/>
              <a:ext cx="240" cy="240"/>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tr-TR" altLang="tr-TR" sz="1800"/>
            </a:p>
          </p:txBody>
        </p:sp>
      </p:grpSp>
      <p:sp>
        <p:nvSpPr>
          <p:cNvPr id="170024" name="Rectangle 40"/>
          <p:cNvSpPr>
            <a:spLocks noChangeArrowheads="1"/>
          </p:cNvSpPr>
          <p:nvPr/>
        </p:nvSpPr>
        <p:spPr bwMode="auto">
          <a:xfrm>
            <a:off x="2044700" y="3738563"/>
            <a:ext cx="6477000" cy="76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tr-TR" altLang="tr-TR" sz="1800"/>
          </a:p>
        </p:txBody>
      </p:sp>
      <p:sp>
        <p:nvSpPr>
          <p:cNvPr id="170025" name="Rectangle 41"/>
          <p:cNvSpPr>
            <a:spLocks noChangeArrowheads="1"/>
          </p:cNvSpPr>
          <p:nvPr/>
        </p:nvSpPr>
        <p:spPr bwMode="auto">
          <a:xfrm>
            <a:off x="1435100" y="4500563"/>
            <a:ext cx="2682875" cy="803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tr-TR" altLang="tr-TR" sz="1800"/>
          </a:p>
        </p:txBody>
      </p:sp>
      <p:sp>
        <p:nvSpPr>
          <p:cNvPr id="170026" name="Rectangle 42"/>
          <p:cNvSpPr>
            <a:spLocks noChangeArrowheads="1"/>
          </p:cNvSpPr>
          <p:nvPr/>
        </p:nvSpPr>
        <p:spPr bwMode="auto">
          <a:xfrm>
            <a:off x="4178300" y="4500563"/>
            <a:ext cx="2682875" cy="803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tr-TR" altLang="tr-TR" sz="1800"/>
          </a:p>
        </p:txBody>
      </p:sp>
      <p:sp>
        <p:nvSpPr>
          <p:cNvPr id="170027" name="Rectangle 43"/>
          <p:cNvSpPr>
            <a:spLocks noChangeArrowheads="1"/>
          </p:cNvSpPr>
          <p:nvPr/>
        </p:nvSpPr>
        <p:spPr bwMode="auto">
          <a:xfrm>
            <a:off x="6997700" y="4500563"/>
            <a:ext cx="1905000" cy="879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tr-TR" altLang="tr-TR" sz="1800"/>
          </a:p>
        </p:txBody>
      </p:sp>
      <p:sp>
        <p:nvSpPr>
          <p:cNvPr id="170028" name="Rectangle 44"/>
          <p:cNvSpPr>
            <a:spLocks noChangeArrowheads="1"/>
          </p:cNvSpPr>
          <p:nvPr/>
        </p:nvSpPr>
        <p:spPr bwMode="auto">
          <a:xfrm>
            <a:off x="520700" y="5297488"/>
            <a:ext cx="2341563" cy="1433512"/>
          </a:xfrm>
          <a:prstGeom prst="rect">
            <a:avLst/>
          </a:prstGeom>
          <a:solidFill>
            <a:schemeClr val="bg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tr-TR" altLang="tr-TR" sz="1800"/>
          </a:p>
        </p:txBody>
      </p:sp>
      <p:sp>
        <p:nvSpPr>
          <p:cNvPr id="170029" name="Rectangle 45"/>
          <p:cNvSpPr>
            <a:spLocks noChangeArrowheads="1"/>
          </p:cNvSpPr>
          <p:nvPr/>
        </p:nvSpPr>
        <p:spPr bwMode="auto">
          <a:xfrm>
            <a:off x="3187700" y="5303838"/>
            <a:ext cx="930275" cy="1309687"/>
          </a:xfrm>
          <a:prstGeom prst="rect">
            <a:avLst/>
          </a:prstGeom>
          <a:solidFill>
            <a:schemeClr val="bg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tr-TR" altLang="tr-TR" sz="1800"/>
          </a:p>
        </p:txBody>
      </p:sp>
      <p:sp>
        <p:nvSpPr>
          <p:cNvPr id="170030" name="Rectangle 46"/>
          <p:cNvSpPr>
            <a:spLocks noChangeArrowheads="1"/>
          </p:cNvSpPr>
          <p:nvPr/>
        </p:nvSpPr>
        <p:spPr bwMode="auto">
          <a:xfrm>
            <a:off x="4225925" y="5308600"/>
            <a:ext cx="965200" cy="1304925"/>
          </a:xfrm>
          <a:prstGeom prst="rect">
            <a:avLst/>
          </a:prstGeom>
          <a:solidFill>
            <a:schemeClr val="bg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tr-TR" altLang="tr-TR" sz="1800"/>
          </a:p>
        </p:txBody>
      </p:sp>
      <p:sp>
        <p:nvSpPr>
          <p:cNvPr id="170031" name="Rectangle 47"/>
          <p:cNvSpPr>
            <a:spLocks noChangeArrowheads="1"/>
          </p:cNvSpPr>
          <p:nvPr/>
        </p:nvSpPr>
        <p:spPr bwMode="auto">
          <a:xfrm>
            <a:off x="5245100" y="5303838"/>
            <a:ext cx="1717675" cy="1406525"/>
          </a:xfrm>
          <a:prstGeom prst="rect">
            <a:avLst/>
          </a:prstGeom>
          <a:solidFill>
            <a:schemeClr val="bg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tr-TR" altLang="tr-TR" sz="1800"/>
          </a:p>
        </p:txBody>
      </p:sp>
      <p:sp>
        <p:nvSpPr>
          <p:cNvPr id="131088" name="Line 48"/>
          <p:cNvSpPr>
            <a:spLocks noChangeShapeType="1"/>
          </p:cNvSpPr>
          <p:nvPr/>
        </p:nvSpPr>
        <p:spPr bwMode="auto">
          <a:xfrm>
            <a:off x="901700" y="5491163"/>
            <a:ext cx="7848600" cy="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tr-TR"/>
          </a:p>
        </p:txBody>
      </p:sp>
      <p:sp>
        <p:nvSpPr>
          <p:cNvPr id="131089" name="Text Box 49"/>
          <p:cNvSpPr txBox="1">
            <a:spLocks noChangeArrowheads="1"/>
          </p:cNvSpPr>
          <p:nvPr/>
        </p:nvSpPr>
        <p:spPr bwMode="auto">
          <a:xfrm>
            <a:off x="827088" y="2420888"/>
            <a:ext cx="7848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ClrTx/>
              <a:buSzTx/>
              <a:buFontTx/>
              <a:buNone/>
            </a:pPr>
            <a:r>
              <a:rPr lang="fa-IR" altLang="tr-TR" sz="2000" dirty="0" smtClean="0">
                <a:solidFill>
                  <a:schemeClr val="accent1">
                    <a:lumMod val="50000"/>
                  </a:schemeClr>
                </a:solidFill>
                <a:cs typeface="B Nazanin" panose="00000400000000000000" pitchFamily="2" charset="-78"/>
              </a:rPr>
              <a:t>مشکل مسیرهای با عمق نامحدود </a:t>
            </a:r>
            <a:r>
              <a:rPr lang="fa-IR" altLang="tr-TR" sz="2000" dirty="0">
                <a:solidFill>
                  <a:schemeClr val="accent1">
                    <a:lumMod val="50000"/>
                  </a:schemeClr>
                </a:solidFill>
                <a:cs typeface="B Nazanin" panose="00000400000000000000" pitchFamily="2" charset="-78"/>
              </a:rPr>
              <a:t>ميتواند به وسيله جست و جوي عمقي با عمق محدود </a:t>
            </a:r>
            <a:r>
              <a:rPr lang="en-US" altLang="tr-TR" sz="2000" dirty="0">
                <a:solidFill>
                  <a:schemeClr val="accent1">
                    <a:lumMod val="50000"/>
                  </a:schemeClr>
                </a:solidFill>
                <a:cs typeface="B Nazanin" panose="00000400000000000000" pitchFamily="2" charset="-78"/>
              </a:rPr>
              <a:t>L </a:t>
            </a:r>
            <a:r>
              <a:rPr lang="fa-IR" altLang="tr-TR" sz="2000" dirty="0">
                <a:solidFill>
                  <a:schemeClr val="accent1">
                    <a:lumMod val="50000"/>
                  </a:schemeClr>
                </a:solidFill>
                <a:cs typeface="B Nazanin" panose="00000400000000000000" pitchFamily="2" charset="-78"/>
              </a:rPr>
              <a:t> </a:t>
            </a:r>
            <a:r>
              <a:rPr lang="fa-IR" altLang="tr-TR" sz="2000" dirty="0" smtClean="0">
                <a:solidFill>
                  <a:schemeClr val="accent1">
                    <a:lumMod val="50000"/>
                  </a:schemeClr>
                </a:solidFill>
                <a:cs typeface="B Nazanin" panose="00000400000000000000" pitchFamily="2" charset="-78"/>
              </a:rPr>
              <a:t>حل شود</a:t>
            </a:r>
            <a:r>
              <a:rPr lang="en-US" altLang="tr-TR" sz="2000" dirty="0" smtClean="0">
                <a:solidFill>
                  <a:schemeClr val="accent1">
                    <a:lumMod val="50000"/>
                  </a:schemeClr>
                </a:solidFill>
                <a:cs typeface="B Nazanin" panose="00000400000000000000" pitchFamily="2" charset="-78"/>
              </a:rPr>
              <a:t>.</a:t>
            </a:r>
            <a:r>
              <a:rPr lang="fa-IR" altLang="tr-TR" sz="2000" dirty="0" smtClean="0">
                <a:solidFill>
                  <a:schemeClr val="accent1">
                    <a:lumMod val="50000"/>
                  </a:schemeClr>
                </a:solidFill>
                <a:cs typeface="B Nazanin" panose="00000400000000000000" pitchFamily="2" charset="-78"/>
              </a:rPr>
              <a:t>(حل مشکل کامل نبودن </a:t>
            </a:r>
            <a:r>
              <a:rPr lang="tr-TR" altLang="tr-TR" sz="2000" dirty="0" smtClean="0">
                <a:solidFill>
                  <a:schemeClr val="accent1">
                    <a:lumMod val="50000"/>
                  </a:schemeClr>
                </a:solidFill>
                <a:cs typeface="B Nazanin" panose="00000400000000000000" pitchFamily="2" charset="-78"/>
              </a:rPr>
              <a:t>DFS</a:t>
            </a:r>
            <a:r>
              <a:rPr lang="fa-IR" altLang="tr-TR" sz="2000" dirty="0" smtClean="0">
                <a:solidFill>
                  <a:schemeClr val="accent1">
                    <a:lumMod val="50000"/>
                  </a:schemeClr>
                </a:solidFill>
                <a:cs typeface="B Nazanin" panose="00000400000000000000" pitchFamily="2" charset="-78"/>
              </a:rPr>
              <a:t>). یافتن عدد </a:t>
            </a:r>
            <a:r>
              <a:rPr lang="tr-TR" altLang="tr-TR" sz="2000" dirty="0" smtClean="0">
                <a:solidFill>
                  <a:schemeClr val="accent1">
                    <a:lumMod val="50000"/>
                  </a:schemeClr>
                </a:solidFill>
                <a:cs typeface="B Nazanin" panose="00000400000000000000" pitchFamily="2" charset="-78"/>
              </a:rPr>
              <a:t>l </a:t>
            </a:r>
            <a:r>
              <a:rPr lang="fa-IR" altLang="tr-TR" sz="2000" dirty="0" smtClean="0">
                <a:solidFill>
                  <a:schemeClr val="accent1">
                    <a:lumMod val="50000"/>
                  </a:schemeClr>
                </a:solidFill>
                <a:cs typeface="B Nazanin" panose="00000400000000000000" pitchFamily="2" charset="-78"/>
              </a:rPr>
              <a:t> کار آسانی نیست!</a:t>
            </a:r>
            <a:endParaRPr lang="en-US" altLang="tr-TR" sz="2000" dirty="0">
              <a:solidFill>
                <a:schemeClr val="accent1">
                  <a:lumMod val="50000"/>
                </a:schemeClr>
              </a:solidFill>
              <a:cs typeface="B Nazanin" panose="00000400000000000000" pitchFamily="2" charset="-78"/>
            </a:endParaRPr>
          </a:p>
        </p:txBody>
      </p:sp>
    </p:spTree>
    <p:extLst>
      <p:ext uri="{BB962C8B-B14F-4D97-AF65-F5344CB8AC3E}">
        <p14:creationId xmlns:p14="http://schemas.microsoft.com/office/powerpoint/2010/main" val="37923398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0024"/>
                                        </p:tgtEl>
                                        <p:attrNameLst>
                                          <p:attrName>style.visibility</p:attrName>
                                        </p:attrNameLst>
                                      </p:cBhvr>
                                      <p:to>
                                        <p:strVal val="visible"/>
                                      </p:to>
                                    </p:set>
                                    <p:animEffect transition="in" filter="fade">
                                      <p:cBhvr>
                                        <p:cTn id="7" dur="500"/>
                                        <p:tgtEl>
                                          <p:spTgt spid="1700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0025"/>
                                        </p:tgtEl>
                                        <p:attrNameLst>
                                          <p:attrName>style.visibility</p:attrName>
                                        </p:attrNameLst>
                                      </p:cBhvr>
                                      <p:to>
                                        <p:strVal val="visible"/>
                                      </p:to>
                                    </p:set>
                                    <p:animEffect transition="in" filter="fade">
                                      <p:cBhvr>
                                        <p:cTn id="10" dur="500"/>
                                        <p:tgtEl>
                                          <p:spTgt spid="1700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0026"/>
                                        </p:tgtEl>
                                        <p:attrNameLst>
                                          <p:attrName>style.visibility</p:attrName>
                                        </p:attrNameLst>
                                      </p:cBhvr>
                                      <p:to>
                                        <p:strVal val="visible"/>
                                      </p:to>
                                    </p:set>
                                    <p:animEffect transition="in" filter="fade">
                                      <p:cBhvr>
                                        <p:cTn id="13" dur="500"/>
                                        <p:tgtEl>
                                          <p:spTgt spid="1700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0027"/>
                                        </p:tgtEl>
                                        <p:attrNameLst>
                                          <p:attrName>style.visibility</p:attrName>
                                        </p:attrNameLst>
                                      </p:cBhvr>
                                      <p:to>
                                        <p:strVal val="visible"/>
                                      </p:to>
                                    </p:set>
                                    <p:animEffect transition="in" filter="fade">
                                      <p:cBhvr>
                                        <p:cTn id="16" dur="500"/>
                                        <p:tgtEl>
                                          <p:spTgt spid="1700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0030"/>
                                        </p:tgtEl>
                                        <p:attrNameLst>
                                          <p:attrName>style.visibility</p:attrName>
                                        </p:attrNameLst>
                                      </p:cBhvr>
                                      <p:to>
                                        <p:strVal val="visible"/>
                                      </p:to>
                                    </p:set>
                                    <p:animEffect transition="in" filter="fade">
                                      <p:cBhvr>
                                        <p:cTn id="19" dur="500"/>
                                        <p:tgtEl>
                                          <p:spTgt spid="1700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0029"/>
                                        </p:tgtEl>
                                        <p:attrNameLst>
                                          <p:attrName>style.visibility</p:attrName>
                                        </p:attrNameLst>
                                      </p:cBhvr>
                                      <p:to>
                                        <p:strVal val="visible"/>
                                      </p:to>
                                    </p:set>
                                    <p:animEffect transition="in" filter="fade">
                                      <p:cBhvr>
                                        <p:cTn id="22" dur="500"/>
                                        <p:tgtEl>
                                          <p:spTgt spid="17002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0028"/>
                                        </p:tgtEl>
                                        <p:attrNameLst>
                                          <p:attrName>style.visibility</p:attrName>
                                        </p:attrNameLst>
                                      </p:cBhvr>
                                      <p:to>
                                        <p:strVal val="visible"/>
                                      </p:to>
                                    </p:set>
                                    <p:animEffect transition="in" filter="fade">
                                      <p:cBhvr>
                                        <p:cTn id="25" dur="500"/>
                                        <p:tgtEl>
                                          <p:spTgt spid="1700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0031"/>
                                        </p:tgtEl>
                                        <p:attrNameLst>
                                          <p:attrName>style.visibility</p:attrName>
                                        </p:attrNameLst>
                                      </p:cBhvr>
                                      <p:to>
                                        <p:strVal val="visible"/>
                                      </p:to>
                                    </p:set>
                                    <p:animEffect transition="in" filter="fade">
                                      <p:cBhvr>
                                        <p:cTn id="28" dur="500"/>
                                        <p:tgtEl>
                                          <p:spTgt spid="17003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xit" presetSubtype="0" fill="hold" grpId="1" nodeType="clickEffect">
                                  <p:stCondLst>
                                    <p:cond delay="0"/>
                                  </p:stCondLst>
                                  <p:childTnLst>
                                    <p:animEffect transition="out" filter="fade">
                                      <p:cBhvr>
                                        <p:cTn id="32" dur="1000"/>
                                        <p:tgtEl>
                                          <p:spTgt spid="170024"/>
                                        </p:tgtEl>
                                      </p:cBhvr>
                                    </p:animEffect>
                                    <p:set>
                                      <p:cBhvr>
                                        <p:cTn id="33" dur="1" fill="hold">
                                          <p:stCondLst>
                                            <p:cond delay="999"/>
                                          </p:stCondLst>
                                        </p:cTn>
                                        <p:tgtEl>
                                          <p:spTgt spid="170024"/>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xit" presetSubtype="0" fill="hold" grpId="1" nodeType="clickEffect">
                                  <p:stCondLst>
                                    <p:cond delay="0"/>
                                  </p:stCondLst>
                                  <p:childTnLst>
                                    <p:animEffect transition="out" filter="fade">
                                      <p:cBhvr>
                                        <p:cTn id="37" dur="1000"/>
                                        <p:tgtEl>
                                          <p:spTgt spid="170025"/>
                                        </p:tgtEl>
                                      </p:cBhvr>
                                    </p:animEffect>
                                    <p:set>
                                      <p:cBhvr>
                                        <p:cTn id="38" dur="1" fill="hold">
                                          <p:stCondLst>
                                            <p:cond delay="999"/>
                                          </p:stCondLst>
                                        </p:cTn>
                                        <p:tgtEl>
                                          <p:spTgt spid="170025"/>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2" nodeType="clickEffect">
                                  <p:stCondLst>
                                    <p:cond delay="0"/>
                                  </p:stCondLst>
                                  <p:childTnLst>
                                    <p:set>
                                      <p:cBhvr>
                                        <p:cTn id="42" dur="1" fill="hold">
                                          <p:stCondLst>
                                            <p:cond delay="0"/>
                                          </p:stCondLst>
                                        </p:cTn>
                                        <p:tgtEl>
                                          <p:spTgt spid="170025"/>
                                        </p:tgtEl>
                                        <p:attrNameLst>
                                          <p:attrName>style.visibility</p:attrName>
                                        </p:attrNameLst>
                                      </p:cBhvr>
                                      <p:to>
                                        <p:strVal val="visible"/>
                                      </p:to>
                                    </p:set>
                                    <p:animEffect transition="in" filter="fade">
                                      <p:cBhvr>
                                        <p:cTn id="43" dur="500"/>
                                        <p:tgtEl>
                                          <p:spTgt spid="17002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xit" presetSubtype="0" fill="hold" grpId="1" nodeType="clickEffect">
                                  <p:stCondLst>
                                    <p:cond delay="0"/>
                                  </p:stCondLst>
                                  <p:childTnLst>
                                    <p:animEffect transition="out" filter="fade">
                                      <p:cBhvr>
                                        <p:cTn id="47" dur="1000"/>
                                        <p:tgtEl>
                                          <p:spTgt spid="170026"/>
                                        </p:tgtEl>
                                      </p:cBhvr>
                                    </p:animEffect>
                                    <p:set>
                                      <p:cBhvr>
                                        <p:cTn id="48" dur="1" fill="hold">
                                          <p:stCondLst>
                                            <p:cond delay="999"/>
                                          </p:stCondLst>
                                        </p:cTn>
                                        <p:tgtEl>
                                          <p:spTgt spid="170026"/>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2" nodeType="clickEffect">
                                  <p:stCondLst>
                                    <p:cond delay="0"/>
                                  </p:stCondLst>
                                  <p:childTnLst>
                                    <p:set>
                                      <p:cBhvr>
                                        <p:cTn id="52" dur="1" fill="hold">
                                          <p:stCondLst>
                                            <p:cond delay="0"/>
                                          </p:stCondLst>
                                        </p:cTn>
                                        <p:tgtEl>
                                          <p:spTgt spid="170026"/>
                                        </p:tgtEl>
                                        <p:attrNameLst>
                                          <p:attrName>style.visibility</p:attrName>
                                        </p:attrNameLst>
                                      </p:cBhvr>
                                      <p:to>
                                        <p:strVal val="visible"/>
                                      </p:to>
                                    </p:set>
                                    <p:animEffect transition="in" filter="fade">
                                      <p:cBhvr>
                                        <p:cTn id="53" dur="500"/>
                                        <p:tgtEl>
                                          <p:spTgt spid="170026"/>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xit" presetSubtype="0" fill="hold" grpId="1" nodeType="clickEffect">
                                  <p:stCondLst>
                                    <p:cond delay="0"/>
                                  </p:stCondLst>
                                  <p:childTnLst>
                                    <p:animEffect transition="out" filter="fade">
                                      <p:cBhvr>
                                        <p:cTn id="57" dur="1000"/>
                                        <p:tgtEl>
                                          <p:spTgt spid="170027"/>
                                        </p:tgtEl>
                                      </p:cBhvr>
                                    </p:animEffect>
                                    <p:set>
                                      <p:cBhvr>
                                        <p:cTn id="58" dur="1" fill="hold">
                                          <p:stCondLst>
                                            <p:cond delay="999"/>
                                          </p:stCondLst>
                                        </p:cTn>
                                        <p:tgtEl>
                                          <p:spTgt spid="1700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024" grpId="0" animBg="1"/>
      <p:bldP spid="170024" grpId="1" animBg="1"/>
      <p:bldP spid="170025" grpId="0" animBg="1"/>
      <p:bldP spid="170025" grpId="1" animBg="1"/>
      <p:bldP spid="170025" grpId="2" animBg="1"/>
      <p:bldP spid="170026" grpId="0" animBg="1"/>
      <p:bldP spid="170026" grpId="1" animBg="1"/>
      <p:bldP spid="170026" grpId="2" animBg="1"/>
      <p:bldP spid="170027" grpId="0" animBg="1"/>
      <p:bldP spid="170027" grpId="1" animBg="1"/>
      <p:bldP spid="170028" grpId="0" animBg="1"/>
      <p:bldP spid="170029" grpId="0" animBg="1"/>
      <p:bldP spid="170030" grpId="0" animBg="1"/>
      <p:bldP spid="17003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quarter" idx="10"/>
          </p:nvPr>
        </p:nvSpPr>
        <p:spPr/>
        <p:txBody>
          <a:bodyPr/>
          <a:lstStyle/>
          <a:p>
            <a:pPr>
              <a:defRPr/>
            </a:pPr>
            <a:fld id="{8F4E8DD8-F613-4DE0-AAE7-91E81419F985}" type="datetime1">
              <a:rPr lang="tr-TR" altLang="en-US" smtClean="0"/>
              <a:t>18.02.2016</a:t>
            </a:fld>
            <a:endParaRPr lang="en-US" altLang="en-US"/>
          </a:p>
        </p:txBody>
      </p:sp>
      <p:sp>
        <p:nvSpPr>
          <p:cNvPr id="13209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a:spcBef>
                <a:spcPct val="0"/>
              </a:spcBef>
              <a:buClrTx/>
              <a:buSzTx/>
              <a:buFontTx/>
              <a:buNone/>
            </a:pPr>
            <a:r>
              <a:rPr lang="en-US" altLang="en-US" sz="1200" smtClean="0">
                <a:latin typeface="Garamond" panose="02020404030301010803" pitchFamily="18" charset="0"/>
              </a:rPr>
              <a:t>AI, Solving problems by search</a:t>
            </a:r>
            <a:endParaRPr lang="en-US" altLang="en-US" sz="1200">
              <a:latin typeface="Garamond" panose="02020404030301010803" pitchFamily="18" charset="0"/>
            </a:endParaRPr>
          </a:p>
        </p:txBody>
      </p:sp>
      <p:sp>
        <p:nvSpPr>
          <p:cNvPr id="132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rtl="0">
              <a:spcBef>
                <a:spcPct val="0"/>
              </a:spcBef>
              <a:buClrTx/>
              <a:buSzTx/>
              <a:buFontTx/>
              <a:buNone/>
            </a:pPr>
            <a:fld id="{B8F802FA-411E-4FC1-8468-8795AF420720}" type="slidenum">
              <a:rPr lang="ar-SA" altLang="en-US" sz="1200">
                <a:latin typeface="Garamond" panose="02020404030301010803" pitchFamily="18" charset="0"/>
              </a:rPr>
              <a:pPr rtl="0">
                <a:spcBef>
                  <a:spcPct val="0"/>
                </a:spcBef>
                <a:buClrTx/>
                <a:buSzTx/>
                <a:buFontTx/>
                <a:buNone/>
              </a:pPr>
              <a:t>39</a:t>
            </a:fld>
            <a:endParaRPr lang="en-US" altLang="en-US" sz="1200">
              <a:latin typeface="Garamond" panose="02020404030301010803" pitchFamily="18" charset="0"/>
            </a:endParaRPr>
          </a:p>
        </p:txBody>
      </p:sp>
      <p:sp>
        <p:nvSpPr>
          <p:cNvPr id="132101"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fa-IR" altLang="tr-TR" sz="4400" b="1">
                <a:latin typeface="Times New Roman" panose="02020603050405020304" pitchFamily="18" charset="0"/>
                <a:cs typeface="Homa" pitchFamily="2" charset="-78"/>
              </a:rPr>
              <a:t>حل مسئله با جستجو</a:t>
            </a:r>
            <a:endParaRPr lang="en-US" altLang="tr-TR" sz="2400" b="1">
              <a:latin typeface="Times New Roman" panose="02020603050405020304" pitchFamily="18" charset="0"/>
              <a:cs typeface="Homa" pitchFamily="2" charset="-78"/>
            </a:endParaRPr>
          </a:p>
        </p:txBody>
      </p:sp>
      <p:sp>
        <p:nvSpPr>
          <p:cNvPr id="132102" name="Text Box 3"/>
          <p:cNvSpPr txBox="1">
            <a:spLocks noChangeArrowheads="1"/>
          </p:cNvSpPr>
          <p:nvPr/>
        </p:nvSpPr>
        <p:spPr bwMode="auto">
          <a:xfrm>
            <a:off x="323850" y="1874838"/>
            <a:ext cx="79930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ClrTx/>
              <a:buSzTx/>
              <a:buFontTx/>
              <a:buNone/>
            </a:pPr>
            <a:r>
              <a:rPr lang="fa-IR" altLang="tr-TR" sz="4000" b="1" dirty="0">
                <a:solidFill>
                  <a:schemeClr val="accent1">
                    <a:lumMod val="50000"/>
                  </a:schemeClr>
                </a:solidFill>
                <a:cs typeface="Homa" pitchFamily="2" charset="-78"/>
              </a:rPr>
              <a:t>جستجوي عمقي محدود</a:t>
            </a:r>
            <a:endParaRPr lang="en-US" altLang="tr-TR" sz="4000" b="1" dirty="0">
              <a:solidFill>
                <a:schemeClr val="accent1">
                  <a:lumMod val="50000"/>
                </a:schemeClr>
              </a:solidFill>
              <a:cs typeface="Homa" pitchFamily="2" charset="-78"/>
            </a:endParaRPr>
          </a:p>
        </p:txBody>
      </p:sp>
      <p:sp>
        <p:nvSpPr>
          <p:cNvPr id="132103" name="Text Box 4"/>
          <p:cNvSpPr txBox="1">
            <a:spLocks noChangeArrowheads="1"/>
          </p:cNvSpPr>
          <p:nvPr/>
        </p:nvSpPr>
        <p:spPr bwMode="auto">
          <a:xfrm>
            <a:off x="684213" y="2595563"/>
            <a:ext cx="76327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ar-SA" altLang="tr-TR" sz="3600" dirty="0">
                <a:solidFill>
                  <a:schemeClr val="accent1">
                    <a:lumMod val="50000"/>
                  </a:schemeClr>
                </a:solidFill>
                <a:cs typeface="Homa" pitchFamily="2" charset="-78"/>
              </a:rPr>
              <a:t>کامل</a:t>
            </a:r>
            <a:r>
              <a:rPr lang="ar-SA" altLang="tr-TR" sz="3600" dirty="0">
                <a:solidFill>
                  <a:schemeClr val="accent2"/>
                </a:solidFill>
                <a:cs typeface="Homa" pitchFamily="2" charset="-78"/>
              </a:rPr>
              <a:t> </a:t>
            </a:r>
            <a:r>
              <a:rPr lang="ar-SA" altLang="tr-TR" sz="3600" dirty="0">
                <a:solidFill>
                  <a:schemeClr val="accent1">
                    <a:lumMod val="50000"/>
                  </a:schemeClr>
                </a:solidFill>
                <a:cs typeface="Homa" pitchFamily="2" charset="-78"/>
              </a:rPr>
              <a:t>بودن</a:t>
            </a:r>
            <a:r>
              <a:rPr lang="ar-SA" altLang="tr-TR" sz="3600" dirty="0">
                <a:solidFill>
                  <a:schemeClr val="accent2"/>
                </a:solidFill>
                <a:cs typeface="Homa" pitchFamily="2" charset="-78"/>
              </a:rPr>
              <a:t>:</a:t>
            </a:r>
            <a:r>
              <a:rPr lang="ar-SA" altLang="tr-TR" sz="3200" dirty="0">
                <a:solidFill>
                  <a:schemeClr val="accent2"/>
                </a:solidFill>
                <a:cs typeface="Homa" pitchFamily="2" charset="-78"/>
              </a:rPr>
              <a:t> </a:t>
            </a:r>
            <a:r>
              <a:rPr lang="fa-IR" altLang="tr-TR" sz="3200" dirty="0">
                <a:solidFill>
                  <a:srgbClr val="C00000"/>
                </a:solidFill>
                <a:cs typeface="Homa" pitchFamily="2" charset="-78"/>
              </a:rPr>
              <a:t>خير</a:t>
            </a:r>
            <a:endParaRPr lang="en-US" altLang="tr-TR" sz="3200" dirty="0">
              <a:solidFill>
                <a:srgbClr val="C00000"/>
              </a:solidFill>
              <a:cs typeface="Homa" pitchFamily="2" charset="-78"/>
            </a:endParaRPr>
          </a:p>
          <a:p>
            <a:pPr>
              <a:spcBef>
                <a:spcPct val="0"/>
              </a:spcBef>
              <a:buClrTx/>
              <a:buSzTx/>
              <a:buFontTx/>
              <a:buNone/>
            </a:pPr>
            <a:r>
              <a:rPr lang="fa-IR" altLang="tr-TR" sz="2400" dirty="0">
                <a:solidFill>
                  <a:srgbClr val="C00000"/>
                </a:solidFill>
                <a:cs typeface="Homa" pitchFamily="2" charset="-78"/>
              </a:rPr>
              <a:t>	اگر </a:t>
            </a:r>
            <a:r>
              <a:rPr lang="en-US" altLang="tr-TR" sz="2400" dirty="0">
                <a:solidFill>
                  <a:srgbClr val="C00000"/>
                </a:solidFill>
                <a:cs typeface="Homa" pitchFamily="2" charset="-78"/>
              </a:rPr>
              <a:t>L&lt;d</a:t>
            </a:r>
            <a:r>
              <a:rPr lang="fa-IR" altLang="tr-TR" sz="2400" dirty="0">
                <a:solidFill>
                  <a:srgbClr val="C00000"/>
                </a:solidFill>
                <a:cs typeface="Homa" pitchFamily="2" charset="-78"/>
              </a:rPr>
              <a:t> و سطحي ترين هدف در خارج از عمق محدود قرار داشته باشد، اين	راهبرد کامل نخواهد بود</a:t>
            </a:r>
            <a:r>
              <a:rPr lang="fa-IR" altLang="tr-TR" sz="2400" dirty="0">
                <a:solidFill>
                  <a:srgbClr val="CC3300"/>
                </a:solidFill>
                <a:cs typeface="Homa" pitchFamily="2" charset="-78"/>
              </a:rPr>
              <a:t>.</a:t>
            </a:r>
            <a:endParaRPr lang="el-GR" altLang="tr-TR" sz="2400" dirty="0">
              <a:solidFill>
                <a:srgbClr val="CC3300"/>
              </a:solidFill>
              <a:cs typeface="Homa" pitchFamily="2" charset="-78"/>
            </a:endParaRPr>
          </a:p>
          <a:p>
            <a:pPr>
              <a:spcBef>
                <a:spcPct val="0"/>
              </a:spcBef>
              <a:buClrTx/>
              <a:buSzTx/>
              <a:buFontTx/>
              <a:buNone/>
            </a:pPr>
            <a:r>
              <a:rPr lang="ar-SA" altLang="tr-TR" sz="3600" dirty="0">
                <a:solidFill>
                  <a:schemeClr val="accent1">
                    <a:lumMod val="50000"/>
                  </a:schemeClr>
                </a:solidFill>
                <a:cs typeface="Homa" pitchFamily="2" charset="-78"/>
              </a:rPr>
              <a:t>بهينگي</a:t>
            </a:r>
            <a:r>
              <a:rPr lang="ar-SA" altLang="tr-TR" sz="3600" dirty="0">
                <a:solidFill>
                  <a:schemeClr val="accent2"/>
                </a:solidFill>
                <a:cs typeface="Homa" pitchFamily="2" charset="-78"/>
              </a:rPr>
              <a:t>:</a:t>
            </a:r>
            <a:r>
              <a:rPr lang="ar-SA" altLang="tr-TR" sz="3200" dirty="0">
                <a:solidFill>
                  <a:schemeClr val="accent2"/>
                </a:solidFill>
                <a:cs typeface="Homa" pitchFamily="2" charset="-78"/>
              </a:rPr>
              <a:t> </a:t>
            </a:r>
            <a:r>
              <a:rPr lang="fa-IR" altLang="tr-TR" sz="3200" dirty="0">
                <a:solidFill>
                  <a:srgbClr val="C00000"/>
                </a:solidFill>
                <a:cs typeface="Homa" pitchFamily="2" charset="-78"/>
              </a:rPr>
              <a:t>خير</a:t>
            </a:r>
            <a:r>
              <a:rPr lang="ar-SA" altLang="tr-TR" sz="4000" dirty="0">
                <a:solidFill>
                  <a:srgbClr val="C00000"/>
                </a:solidFill>
                <a:cs typeface="Homa" pitchFamily="2" charset="-78"/>
              </a:rPr>
              <a:t> </a:t>
            </a:r>
            <a:endParaRPr lang="ar-SA" altLang="tr-TR" sz="3200" dirty="0">
              <a:solidFill>
                <a:srgbClr val="C00000"/>
              </a:solidFill>
              <a:cs typeface="Homa" pitchFamily="2" charset="-78"/>
            </a:endParaRPr>
          </a:p>
          <a:p>
            <a:pPr>
              <a:spcBef>
                <a:spcPct val="0"/>
              </a:spcBef>
              <a:buClrTx/>
              <a:buSzTx/>
              <a:buFontTx/>
              <a:buNone/>
            </a:pPr>
            <a:r>
              <a:rPr lang="ar-SA" altLang="tr-TR" sz="2400" dirty="0">
                <a:solidFill>
                  <a:srgbClr val="C00000"/>
                </a:solidFill>
                <a:cs typeface="Homa" pitchFamily="2" charset="-78"/>
              </a:rPr>
              <a:t>	 </a:t>
            </a:r>
            <a:r>
              <a:rPr lang="fa-IR" altLang="tr-TR" sz="2400" dirty="0">
                <a:solidFill>
                  <a:srgbClr val="C00000"/>
                </a:solidFill>
                <a:cs typeface="Homa" pitchFamily="2" charset="-78"/>
              </a:rPr>
              <a:t>اگر </a:t>
            </a:r>
            <a:r>
              <a:rPr lang="en-US" altLang="tr-TR" sz="2400" dirty="0">
                <a:solidFill>
                  <a:srgbClr val="C00000"/>
                </a:solidFill>
                <a:cs typeface="Homa" pitchFamily="2" charset="-78"/>
              </a:rPr>
              <a:t> </a:t>
            </a:r>
            <a:r>
              <a:rPr lang="en-US" altLang="tr-TR" sz="2400" dirty="0" smtClean="0">
                <a:solidFill>
                  <a:srgbClr val="C00000"/>
                </a:solidFill>
                <a:cs typeface="Homa" pitchFamily="2" charset="-78"/>
              </a:rPr>
              <a:t>L&lt;d</a:t>
            </a:r>
            <a:r>
              <a:rPr lang="fa-IR" altLang="tr-TR" sz="2400" dirty="0" smtClean="0">
                <a:solidFill>
                  <a:srgbClr val="C00000"/>
                </a:solidFill>
                <a:cs typeface="Homa" pitchFamily="2" charset="-78"/>
              </a:rPr>
              <a:t> </a:t>
            </a:r>
            <a:r>
              <a:rPr lang="fa-IR" altLang="tr-TR" sz="2400" dirty="0">
                <a:solidFill>
                  <a:srgbClr val="C00000"/>
                </a:solidFill>
                <a:cs typeface="Homa" pitchFamily="2" charset="-78"/>
              </a:rPr>
              <a:t>انتخاب شود، اين راهبرد بهينه نخواهد بود.</a:t>
            </a:r>
          </a:p>
          <a:p>
            <a:pPr>
              <a:spcBef>
                <a:spcPct val="35000"/>
              </a:spcBef>
              <a:buClrTx/>
              <a:buSzTx/>
              <a:buFontTx/>
              <a:buNone/>
            </a:pPr>
            <a:r>
              <a:rPr lang="ar-SA" altLang="tr-TR" sz="3600" dirty="0">
                <a:solidFill>
                  <a:schemeClr val="accent1">
                    <a:lumMod val="50000"/>
                  </a:schemeClr>
                </a:solidFill>
                <a:cs typeface="Homa" pitchFamily="2" charset="-78"/>
              </a:rPr>
              <a:t>پيچيدگي</a:t>
            </a:r>
            <a:r>
              <a:rPr lang="ar-SA" altLang="tr-TR" sz="3600" dirty="0">
                <a:solidFill>
                  <a:schemeClr val="accent2"/>
                </a:solidFill>
                <a:cs typeface="Homa" pitchFamily="2" charset="-78"/>
              </a:rPr>
              <a:t> </a:t>
            </a:r>
            <a:r>
              <a:rPr lang="ar-SA" altLang="tr-TR" sz="3600" dirty="0">
                <a:solidFill>
                  <a:schemeClr val="accent1">
                    <a:lumMod val="50000"/>
                  </a:schemeClr>
                </a:solidFill>
                <a:cs typeface="Homa" pitchFamily="2" charset="-78"/>
              </a:rPr>
              <a:t>زماني</a:t>
            </a:r>
            <a:r>
              <a:rPr lang="ar-SA" altLang="tr-TR" sz="3600" dirty="0">
                <a:solidFill>
                  <a:schemeClr val="accent2"/>
                </a:solidFill>
                <a:cs typeface="Homa" pitchFamily="2" charset="-78"/>
              </a:rPr>
              <a:t>:</a:t>
            </a:r>
            <a:endParaRPr lang="ar-SA" altLang="tr-TR" sz="2000" dirty="0">
              <a:solidFill>
                <a:srgbClr val="CC3300"/>
              </a:solidFill>
              <a:cs typeface="Times New Roman" panose="02020603050405020304" pitchFamily="18" charset="0"/>
            </a:endParaRPr>
          </a:p>
          <a:p>
            <a:pPr>
              <a:spcBef>
                <a:spcPct val="35000"/>
              </a:spcBef>
              <a:buClrTx/>
              <a:buSzTx/>
              <a:buFontTx/>
              <a:buNone/>
            </a:pPr>
            <a:r>
              <a:rPr lang="ar-SA" altLang="tr-TR" sz="3600" dirty="0">
                <a:solidFill>
                  <a:schemeClr val="accent1">
                    <a:lumMod val="50000"/>
                  </a:schemeClr>
                </a:solidFill>
                <a:cs typeface="Homa" pitchFamily="2" charset="-78"/>
              </a:rPr>
              <a:t>پيچيدگي</a:t>
            </a:r>
            <a:r>
              <a:rPr lang="ar-SA" altLang="tr-TR" sz="3600" dirty="0">
                <a:solidFill>
                  <a:schemeClr val="accent2"/>
                </a:solidFill>
                <a:cs typeface="Homa" pitchFamily="2" charset="-78"/>
              </a:rPr>
              <a:t> </a:t>
            </a:r>
            <a:r>
              <a:rPr lang="ar-SA" altLang="tr-TR" sz="3600" dirty="0">
                <a:solidFill>
                  <a:schemeClr val="accent1">
                    <a:lumMod val="50000"/>
                  </a:schemeClr>
                </a:solidFill>
                <a:cs typeface="Homa" pitchFamily="2" charset="-78"/>
              </a:rPr>
              <a:t>فضا</a:t>
            </a:r>
            <a:r>
              <a:rPr lang="ar-SA" altLang="tr-TR" sz="3600" dirty="0">
                <a:solidFill>
                  <a:schemeClr val="accent2"/>
                </a:solidFill>
                <a:cs typeface="Homa" pitchFamily="2" charset="-78"/>
              </a:rPr>
              <a:t>:</a:t>
            </a:r>
            <a:endParaRPr lang="ar-SA" altLang="tr-TR" sz="2000" dirty="0">
              <a:solidFill>
                <a:srgbClr val="CC3300"/>
              </a:solidFill>
              <a:cs typeface="Times New Roman" panose="02020603050405020304" pitchFamily="18" charset="0"/>
            </a:endParaRPr>
          </a:p>
          <a:p>
            <a:pPr algn="l" rtl="0">
              <a:spcBef>
                <a:spcPct val="0"/>
              </a:spcBef>
              <a:buClrTx/>
              <a:buSzTx/>
              <a:buFontTx/>
              <a:buNone/>
            </a:pPr>
            <a:endParaRPr lang="en-US" altLang="tr-TR" sz="1800" dirty="0">
              <a:cs typeface="Times New Roman" panose="02020603050405020304" pitchFamily="18" charset="0"/>
            </a:endParaRPr>
          </a:p>
        </p:txBody>
      </p:sp>
      <p:graphicFrame>
        <p:nvGraphicFramePr>
          <p:cNvPr id="132104" name="Object 5"/>
          <p:cNvGraphicFramePr>
            <a:graphicFrameLocks noChangeAspect="1"/>
          </p:cNvGraphicFramePr>
          <p:nvPr/>
        </p:nvGraphicFramePr>
        <p:xfrm>
          <a:off x="3194050" y="4965700"/>
          <a:ext cx="1565275" cy="879475"/>
        </p:xfrm>
        <a:graphic>
          <a:graphicData uri="http://schemas.openxmlformats.org/presentationml/2006/ole">
            <mc:AlternateContent xmlns:mc="http://schemas.openxmlformats.org/markup-compatibility/2006">
              <mc:Choice xmlns:v="urn:schemas-microsoft-com:vml" Requires="v">
                <p:oleObj spid="_x0000_s8404" name="Equation" r:id="rId3" imgW="406224" imgH="228501" progId="Equation.3">
                  <p:embed/>
                </p:oleObj>
              </mc:Choice>
              <mc:Fallback>
                <p:oleObj name="Equation" r:id="rId3" imgW="406224" imgH="22850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4050" y="4965700"/>
                        <a:ext cx="1565275" cy="879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2105" name="Object 6"/>
          <p:cNvGraphicFramePr>
            <a:graphicFrameLocks noChangeAspect="1"/>
          </p:cNvGraphicFramePr>
          <p:nvPr/>
        </p:nvGraphicFramePr>
        <p:xfrm>
          <a:off x="3248025" y="5800725"/>
          <a:ext cx="1493838" cy="723900"/>
        </p:xfrm>
        <a:graphic>
          <a:graphicData uri="http://schemas.openxmlformats.org/presentationml/2006/ole">
            <mc:AlternateContent xmlns:mc="http://schemas.openxmlformats.org/markup-compatibility/2006">
              <mc:Choice xmlns:v="urn:schemas-microsoft-com:vml" Requires="v">
                <p:oleObj spid="_x0000_s8405" name="Equation" r:id="rId5" imgW="418918" imgH="203112" progId="Equation.3">
                  <p:embed/>
                </p:oleObj>
              </mc:Choice>
              <mc:Fallback>
                <p:oleObj name="Equation" r:id="rId5" imgW="418918" imgH="20311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8025" y="5800725"/>
                        <a:ext cx="1493838" cy="72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40109" y="9094"/>
            <a:ext cx="1103891" cy="1539638"/>
          </a:xfrm>
          <a:prstGeom prst="rect">
            <a:avLst/>
          </a:prstGeom>
        </p:spPr>
      </p:pic>
    </p:spTree>
    <p:extLst>
      <p:ext uri="{BB962C8B-B14F-4D97-AF65-F5344CB8AC3E}">
        <p14:creationId xmlns:p14="http://schemas.microsoft.com/office/powerpoint/2010/main" val="32443288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fld id="{AEE58AAF-7171-46C6-895F-78A9E499349B}" type="datetime1">
              <a:rPr lang="tr-TR" altLang="en-US" smtClean="0"/>
              <a:t>18.02.2016</a:t>
            </a:fld>
            <a:endParaRPr lang="en-US" altLang="en-US"/>
          </a:p>
        </p:txBody>
      </p:sp>
      <p:sp>
        <p:nvSpPr>
          <p:cNvPr id="4" name="Footer Placeholder 4"/>
          <p:cNvSpPr>
            <a:spLocks noGrp="1"/>
          </p:cNvSpPr>
          <p:nvPr>
            <p:ph type="ftr"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latin typeface="Garamond" panose="02020404030301010803" pitchFamily="18" charset="0"/>
              </a:rPr>
              <a:t>AI, Solving problems by search</a:t>
            </a:r>
            <a:endParaRPr lang="en-US" altLang="en-US">
              <a:latin typeface="Garamond" panose="02020404030301010803" pitchFamily="18" charset="0"/>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1A0EA0B-600E-4235-BD40-11A32A860434}" type="slidenum">
              <a:rPr lang="ar-SA" altLang="en-US">
                <a:latin typeface="Garamond" panose="02020404030301010803" pitchFamily="18" charset="0"/>
              </a:rPr>
              <a:pPr eaLnBrk="1" hangingPunct="1"/>
              <a:t>4</a:t>
            </a:fld>
            <a:endParaRPr lang="en-US" altLang="en-US">
              <a:latin typeface="Garamond" panose="02020404030301010803" pitchFamily="18" charset="0"/>
            </a:endParaRPr>
          </a:p>
        </p:txBody>
      </p:sp>
      <p:sp>
        <p:nvSpPr>
          <p:cNvPr id="109573" name="Rectangle 2"/>
          <p:cNvSpPr>
            <a:spLocks noChangeArrowheads="1"/>
          </p:cNvSpPr>
          <p:nvPr/>
        </p:nvSpPr>
        <p:spPr bwMode="auto">
          <a:xfrm>
            <a:off x="684213" y="3291772"/>
            <a:ext cx="7885112"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indent="-457200" algn="just" rtl="1" eaLnBrk="1" hangingPunct="1">
              <a:lnSpc>
                <a:spcPct val="135000"/>
              </a:lnSpc>
              <a:buFont typeface="Arial" panose="020B0604020202020204" pitchFamily="34" charset="0"/>
              <a:buChar char="•"/>
            </a:pPr>
            <a:r>
              <a:rPr lang="ar-SA" altLang="tr-TR" sz="2400" dirty="0">
                <a:solidFill>
                  <a:schemeClr val="accent1">
                    <a:lumMod val="50000"/>
                  </a:schemeClr>
                </a:solidFill>
                <a:cs typeface="B Nazanin" panose="00000400000000000000" pitchFamily="2" charset="-78"/>
              </a:rPr>
              <a:t>عامل حل </a:t>
            </a:r>
            <a:r>
              <a:rPr lang="ar-SA" altLang="tr-TR" sz="2400" dirty="0" smtClean="0">
                <a:solidFill>
                  <a:schemeClr val="accent1">
                    <a:lumMod val="50000"/>
                  </a:schemeClr>
                </a:solidFill>
                <a:cs typeface="B Nazanin" panose="00000400000000000000" pitchFamily="2" charset="-78"/>
              </a:rPr>
              <a:t>مسئله</a:t>
            </a:r>
            <a:r>
              <a:rPr lang="fa-IR" altLang="tr-TR" sz="2400" dirty="0" smtClean="0">
                <a:solidFill>
                  <a:schemeClr val="accent1">
                    <a:lumMod val="50000"/>
                  </a:schemeClr>
                </a:solidFill>
                <a:cs typeface="B Nazanin" panose="00000400000000000000" pitchFamily="2" charset="-78"/>
              </a:rPr>
              <a:t>،</a:t>
            </a:r>
            <a:r>
              <a:rPr lang="ar-SA" altLang="tr-TR" sz="2400" dirty="0" smtClean="0">
                <a:solidFill>
                  <a:schemeClr val="accent1">
                    <a:lumMod val="50000"/>
                  </a:schemeClr>
                </a:solidFill>
                <a:cs typeface="B Nazanin" panose="00000400000000000000" pitchFamily="2" charset="-78"/>
              </a:rPr>
              <a:t> </a:t>
            </a:r>
            <a:r>
              <a:rPr lang="ar-SA" altLang="tr-TR" sz="2400" dirty="0">
                <a:solidFill>
                  <a:schemeClr val="accent1">
                    <a:lumMod val="50000"/>
                  </a:schemeClr>
                </a:solidFill>
                <a:cs typeface="B Nazanin" panose="00000400000000000000" pitchFamily="2" charset="-78"/>
              </a:rPr>
              <a:t>يک نوع عامل </a:t>
            </a:r>
            <a:r>
              <a:rPr lang="ar-SA" altLang="tr-TR" sz="2400" dirty="0" smtClean="0">
                <a:solidFill>
                  <a:schemeClr val="accent1">
                    <a:lumMod val="50000"/>
                  </a:schemeClr>
                </a:solidFill>
                <a:cs typeface="B Nazanin" panose="00000400000000000000" pitchFamily="2" charset="-78"/>
              </a:rPr>
              <a:t>هدفگرامي</a:t>
            </a:r>
            <a:r>
              <a:rPr lang="fa-IR" altLang="tr-TR" sz="2400" dirty="0" smtClean="0">
                <a:solidFill>
                  <a:schemeClr val="accent1">
                    <a:lumMod val="50000"/>
                  </a:schemeClr>
                </a:solidFill>
                <a:cs typeface="B Nazanin" panose="00000400000000000000" pitchFamily="2" charset="-78"/>
              </a:rPr>
              <a:t>با</a:t>
            </a:r>
            <a:r>
              <a:rPr lang="ar-SA" altLang="tr-TR" sz="2400" dirty="0" smtClean="0">
                <a:solidFill>
                  <a:schemeClr val="accent1">
                    <a:lumMod val="50000"/>
                  </a:schemeClr>
                </a:solidFill>
                <a:cs typeface="B Nazanin" panose="00000400000000000000" pitchFamily="2" charset="-78"/>
              </a:rPr>
              <a:t>‌شد</a:t>
            </a:r>
            <a:r>
              <a:rPr lang="ar-SA" altLang="tr-TR" sz="2400" dirty="0">
                <a:solidFill>
                  <a:schemeClr val="accent1">
                    <a:lumMod val="50000"/>
                  </a:schemeClr>
                </a:solidFill>
                <a:cs typeface="B Nazanin" panose="00000400000000000000" pitchFamily="2" charset="-78"/>
              </a:rPr>
              <a:t>.</a:t>
            </a:r>
            <a:endParaRPr lang="fa-IR" altLang="tr-TR" sz="2400" dirty="0">
              <a:solidFill>
                <a:schemeClr val="accent1">
                  <a:lumMod val="50000"/>
                </a:schemeClr>
              </a:solidFill>
              <a:cs typeface="B Nazanin" panose="00000400000000000000" pitchFamily="2" charset="-78"/>
            </a:endParaRPr>
          </a:p>
          <a:p>
            <a:pPr marL="457200" indent="-457200" algn="just" rtl="1" eaLnBrk="1" hangingPunct="1">
              <a:lnSpc>
                <a:spcPct val="135000"/>
              </a:lnSpc>
              <a:buFont typeface="Arial" panose="020B0604020202020204" pitchFamily="34" charset="0"/>
              <a:buChar char="•"/>
            </a:pPr>
            <a:r>
              <a:rPr lang="ar-SA" altLang="tr-TR" sz="2400" dirty="0" smtClean="0">
                <a:solidFill>
                  <a:schemeClr val="accent1">
                    <a:lumMod val="50000"/>
                  </a:schemeClr>
                </a:solidFill>
                <a:cs typeface="B Nazanin" panose="00000400000000000000" pitchFamily="2" charset="-78"/>
              </a:rPr>
              <a:t>عامل‌هاي </a:t>
            </a:r>
            <a:r>
              <a:rPr lang="ar-SA" altLang="tr-TR" sz="2400" dirty="0">
                <a:solidFill>
                  <a:schemeClr val="accent1">
                    <a:lumMod val="50000"/>
                  </a:schemeClr>
                </a:solidFill>
                <a:cs typeface="B Nazanin" panose="00000400000000000000" pitchFamily="2" charset="-78"/>
              </a:rPr>
              <a:t>هوشمند به طريقي عمل مي‌کنند که محيط مستقيماً  </a:t>
            </a:r>
            <a:r>
              <a:rPr lang="fa-IR" altLang="tr-TR" sz="2400" dirty="0">
                <a:solidFill>
                  <a:schemeClr val="accent1">
                    <a:lumMod val="50000"/>
                  </a:schemeClr>
                </a:solidFill>
                <a:cs typeface="B Nazanin" panose="00000400000000000000" pitchFamily="2" charset="-78"/>
              </a:rPr>
              <a:t>به</a:t>
            </a:r>
            <a:r>
              <a:rPr lang="ar-SA" altLang="tr-TR" sz="2400" dirty="0">
                <a:solidFill>
                  <a:schemeClr val="accent1">
                    <a:lumMod val="50000"/>
                  </a:schemeClr>
                </a:solidFill>
                <a:cs typeface="B Nazanin" panose="00000400000000000000" pitchFamily="2" charset="-78"/>
              </a:rPr>
              <a:t> دنباله حالت‌هايي وارد شود که معيار کارآرايي را افزايش مي‌دهند</a:t>
            </a:r>
            <a:r>
              <a:rPr lang="ar-SA" altLang="tr-TR" sz="2400" dirty="0" smtClean="0">
                <a:solidFill>
                  <a:schemeClr val="accent1">
                    <a:lumMod val="50000"/>
                  </a:schemeClr>
                </a:solidFill>
                <a:cs typeface="B Nazanin" panose="00000400000000000000" pitchFamily="2" charset="-78"/>
              </a:rPr>
              <a:t>.</a:t>
            </a:r>
            <a:endParaRPr lang="en-US" altLang="tr-TR" sz="2400" dirty="0" smtClean="0">
              <a:solidFill>
                <a:schemeClr val="accent1">
                  <a:lumMod val="50000"/>
                </a:schemeClr>
              </a:solidFill>
              <a:cs typeface="B Nazanin" panose="00000400000000000000" pitchFamily="2" charset="-78"/>
            </a:endParaRPr>
          </a:p>
          <a:p>
            <a:pPr marL="457200" indent="-457200" algn="just" rtl="1" eaLnBrk="1" hangingPunct="1">
              <a:lnSpc>
                <a:spcPct val="135000"/>
              </a:lnSpc>
              <a:buFont typeface="Arial" panose="020B0604020202020204" pitchFamily="34" charset="0"/>
              <a:buChar char="•"/>
            </a:pPr>
            <a:r>
              <a:rPr lang="ar-SA" altLang="tr-TR" sz="2400" dirty="0">
                <a:solidFill>
                  <a:schemeClr val="accent1">
                    <a:lumMod val="50000"/>
                  </a:schemeClr>
                </a:solidFill>
                <a:cs typeface="B Nazanin" panose="00000400000000000000" pitchFamily="2" charset="-78"/>
              </a:rPr>
              <a:t>الگوريتم جستجو مسئله‌اي را به عنوان ورودي دريافت نموده و راه‌حلي را به صورت دنباله عمليات بر مي‌‌گرداند. </a:t>
            </a:r>
            <a:endParaRPr lang="en-US" altLang="tr-TR" sz="2400" dirty="0">
              <a:solidFill>
                <a:schemeClr val="accent1">
                  <a:lumMod val="50000"/>
                </a:schemeClr>
              </a:solidFill>
              <a:cs typeface="B Nazanin" panose="00000400000000000000" pitchFamily="2" charset="-78"/>
            </a:endParaRPr>
          </a:p>
        </p:txBody>
      </p:sp>
      <p:sp>
        <p:nvSpPr>
          <p:cNvPr id="6" name="Text Box 3"/>
          <p:cNvSpPr txBox="1">
            <a:spLocks noChangeArrowheads="1"/>
          </p:cNvSpPr>
          <p:nvPr/>
        </p:nvSpPr>
        <p:spPr bwMode="auto">
          <a:xfrm>
            <a:off x="2411760" y="980728"/>
            <a:ext cx="4320282"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a:spcBef>
                <a:spcPct val="50000"/>
              </a:spcBef>
            </a:pPr>
            <a:r>
              <a:rPr lang="fa-IR" altLang="tr-TR" sz="4000" b="1" dirty="0">
                <a:solidFill>
                  <a:srgbClr val="C00000"/>
                </a:solidFill>
                <a:cs typeface="+mj-cs"/>
              </a:rPr>
              <a:t>عاملهاي حل </a:t>
            </a:r>
            <a:r>
              <a:rPr lang="fa-IR" altLang="tr-TR" sz="4000" b="1" dirty="0" smtClean="0">
                <a:solidFill>
                  <a:srgbClr val="C00000"/>
                </a:solidFill>
                <a:cs typeface="+mj-cs"/>
              </a:rPr>
              <a:t>مسئله</a:t>
            </a:r>
            <a:r>
              <a:rPr lang="tr-TR" altLang="tr-TR" sz="4000" b="1" dirty="0" smtClean="0">
                <a:solidFill>
                  <a:srgbClr val="C00000"/>
                </a:solidFill>
                <a:cs typeface="+mj-cs"/>
              </a:rPr>
              <a:t> </a:t>
            </a:r>
            <a:r>
              <a:rPr lang="en-US" altLang="tr-TR" sz="2800" dirty="0" smtClean="0">
                <a:solidFill>
                  <a:srgbClr val="C00000"/>
                </a:solidFill>
                <a:cs typeface="+mj-cs"/>
              </a:rPr>
              <a:t>(problem solving agents)</a:t>
            </a:r>
            <a:endParaRPr lang="en-US" altLang="tr-TR" sz="2800" dirty="0">
              <a:solidFill>
                <a:srgbClr val="C00000"/>
              </a:solidFill>
              <a:cs typeface="+mj-cs"/>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0109" y="9094"/>
            <a:ext cx="1103891" cy="1539638"/>
          </a:xfrm>
          <a:prstGeom prst="rect">
            <a:avLst/>
          </a:prstGeom>
        </p:spPr>
      </p:pic>
    </p:spTree>
    <p:extLst>
      <p:ext uri="{BB962C8B-B14F-4D97-AF65-F5344CB8AC3E}">
        <p14:creationId xmlns:p14="http://schemas.microsoft.com/office/powerpoint/2010/main" val="30464994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89925489-DD6F-4361-B8CA-D6E74DCC9898}" type="datetime1">
              <a:rPr lang="tr-TR" altLang="en-US" smtClean="0"/>
              <a:t>18.02.2016</a:t>
            </a:fld>
            <a:endParaRPr lang="en-US" altLang="en-US"/>
          </a:p>
        </p:txBody>
      </p:sp>
      <p:sp>
        <p:nvSpPr>
          <p:cNvPr id="4" name="Footer Placeholder 3"/>
          <p:cNvSpPr>
            <a:spLocks noGrp="1"/>
          </p:cNvSpPr>
          <p:nvPr>
            <p:ph type="ftr" sz="quarter" idx="11"/>
          </p:nvPr>
        </p:nvSpPr>
        <p:spPr/>
        <p:txBody>
          <a:bodyPr/>
          <a:lstStyle/>
          <a:p>
            <a:r>
              <a:rPr lang="en-US" altLang="en-US" smtClean="0"/>
              <a:t>AI, Solving problems by search</a:t>
            </a:r>
            <a:endParaRPr lang="en-US" altLang="en-US"/>
          </a:p>
        </p:txBody>
      </p:sp>
      <p:sp>
        <p:nvSpPr>
          <p:cNvPr id="5" name="Slide Number Placeholder 4"/>
          <p:cNvSpPr>
            <a:spLocks noGrp="1"/>
          </p:cNvSpPr>
          <p:nvPr>
            <p:ph type="sldNum" sz="quarter" idx="12"/>
          </p:nvPr>
        </p:nvSpPr>
        <p:spPr/>
        <p:txBody>
          <a:bodyPr/>
          <a:lstStyle/>
          <a:p>
            <a:fld id="{62C3F5E1-7DC9-47BA-9B84-72FFFC48AC89}" type="slidenum">
              <a:rPr lang="ar-SA" altLang="en-US" smtClean="0"/>
              <a:pPr/>
              <a:t>40</a:t>
            </a:fld>
            <a:endParaRPr lang="en-US" altLang="en-US"/>
          </a:p>
        </p:txBody>
      </p:sp>
      <p:sp>
        <p:nvSpPr>
          <p:cNvPr id="8" name="Title 1"/>
          <p:cNvSpPr txBox="1">
            <a:spLocks/>
          </p:cNvSpPr>
          <p:nvPr/>
        </p:nvSpPr>
        <p:spPr>
          <a:xfrm>
            <a:off x="457200" y="989856"/>
            <a:ext cx="8229600" cy="11430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fontAlgn="auto">
              <a:spcAft>
                <a:spcPts val="0"/>
              </a:spcAft>
              <a:buNone/>
            </a:pPr>
            <a:r>
              <a:rPr lang="en-US" sz="4000" dirty="0" smtClean="0">
                <a:solidFill>
                  <a:schemeClr val="tx2"/>
                </a:solidFill>
                <a:latin typeface="+mj-lt"/>
                <a:ea typeface="+mj-ea"/>
                <a:cs typeface="+mj-cs"/>
              </a:rPr>
              <a:t>Depth-limited </a:t>
            </a:r>
            <a:r>
              <a:rPr lang="en-US" sz="4000" dirty="0">
                <a:solidFill>
                  <a:schemeClr val="tx2"/>
                </a:solidFill>
                <a:latin typeface="+mj-lt"/>
                <a:ea typeface="+mj-ea"/>
                <a:cs typeface="+mj-cs"/>
              </a:rPr>
              <a:t>search algorithm</a:t>
            </a:r>
            <a:endParaRPr lang="tr-TR" sz="4000" dirty="0">
              <a:solidFill>
                <a:schemeClr val="tx2"/>
              </a:solidFill>
              <a:latin typeface="+mj-lt"/>
              <a:ea typeface="+mj-ea"/>
              <a:cs typeface="+mj-cs"/>
            </a:endParaRPr>
          </a:p>
        </p:txBody>
      </p:sp>
      <p:pic>
        <p:nvPicPr>
          <p:cNvPr id="2" name="Picture 1"/>
          <p:cNvPicPr>
            <a:picLocks noChangeAspect="1"/>
          </p:cNvPicPr>
          <p:nvPr/>
        </p:nvPicPr>
        <p:blipFill>
          <a:blip r:embed="rId2"/>
          <a:stretch>
            <a:fillRect/>
          </a:stretch>
        </p:blipFill>
        <p:spPr>
          <a:xfrm>
            <a:off x="204011" y="2132856"/>
            <a:ext cx="8760477" cy="4004469"/>
          </a:xfrm>
          <a:prstGeom prst="rect">
            <a:avLst/>
          </a:prstGeom>
        </p:spPr>
      </p:pic>
    </p:spTree>
    <p:extLst>
      <p:ext uri="{BB962C8B-B14F-4D97-AF65-F5344CB8AC3E}">
        <p14:creationId xmlns:p14="http://schemas.microsoft.com/office/powerpoint/2010/main" val="37192464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Date Placeholder 3"/>
          <p:cNvSpPr>
            <a:spLocks noGrp="1"/>
          </p:cNvSpPr>
          <p:nvPr>
            <p:ph type="dt" sz="quarter" idx="10"/>
          </p:nvPr>
        </p:nvSpPr>
        <p:spPr/>
        <p:txBody>
          <a:bodyPr/>
          <a:lstStyle/>
          <a:p>
            <a:pPr>
              <a:defRPr/>
            </a:pPr>
            <a:fld id="{FA4D15F4-4546-4C68-B7E7-73DFD1E615C0}" type="datetime1">
              <a:rPr lang="tr-TR" altLang="en-US" smtClean="0"/>
              <a:t>18.02.2016</a:t>
            </a:fld>
            <a:endParaRPr lang="en-US" altLang="en-US"/>
          </a:p>
        </p:txBody>
      </p:sp>
      <p:sp>
        <p:nvSpPr>
          <p:cNvPr id="13312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a:spcBef>
                <a:spcPct val="0"/>
              </a:spcBef>
              <a:buClrTx/>
              <a:buSzTx/>
              <a:buFontTx/>
              <a:buNone/>
            </a:pPr>
            <a:r>
              <a:rPr lang="en-US" altLang="en-US" sz="1200" smtClean="0">
                <a:latin typeface="Garamond" panose="02020404030301010803" pitchFamily="18" charset="0"/>
              </a:rPr>
              <a:t>AI, Solving problems by search</a:t>
            </a:r>
            <a:endParaRPr lang="en-US" altLang="en-US" sz="1200">
              <a:latin typeface="Garamond" panose="02020404030301010803" pitchFamily="18" charset="0"/>
            </a:endParaRPr>
          </a:p>
        </p:txBody>
      </p:sp>
      <p:sp>
        <p:nvSpPr>
          <p:cNvPr id="1331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rtl="0">
              <a:spcBef>
                <a:spcPct val="0"/>
              </a:spcBef>
              <a:buClrTx/>
              <a:buSzTx/>
              <a:buFontTx/>
              <a:buNone/>
            </a:pPr>
            <a:fld id="{6FB662E7-B249-40EA-AB3A-43C9AB71C8AD}" type="slidenum">
              <a:rPr lang="ar-SA" altLang="en-US" sz="1200">
                <a:latin typeface="Garamond" panose="02020404030301010803" pitchFamily="18" charset="0"/>
              </a:rPr>
              <a:pPr rtl="0">
                <a:spcBef>
                  <a:spcPct val="0"/>
                </a:spcBef>
                <a:buClrTx/>
                <a:buSzTx/>
                <a:buFontTx/>
                <a:buNone/>
              </a:pPr>
              <a:t>41</a:t>
            </a:fld>
            <a:endParaRPr lang="en-US" altLang="en-US" sz="1200">
              <a:latin typeface="Garamond" panose="02020404030301010803" pitchFamily="18" charset="0"/>
            </a:endParaRPr>
          </a:p>
        </p:txBody>
      </p:sp>
      <p:sp>
        <p:nvSpPr>
          <p:cNvPr id="133125" name="Text Box 2"/>
          <p:cNvSpPr txBox="1">
            <a:spLocks noChangeArrowheads="1"/>
          </p:cNvSpPr>
          <p:nvPr/>
        </p:nvSpPr>
        <p:spPr bwMode="auto">
          <a:xfrm>
            <a:off x="395288" y="758314"/>
            <a:ext cx="8126412" cy="769441"/>
          </a:xfrm>
          <a:prstGeom prst="rect">
            <a:avLst/>
          </a:prstGeom>
          <a:gradFill rotWithShape="0">
            <a:gsLst>
              <a:gs pos="0">
                <a:schemeClr val="bg1"/>
              </a:gs>
              <a:gs pos="100000">
                <a:srgbClr val="CCCC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tr-TR" sz="4400" dirty="0">
                <a:solidFill>
                  <a:schemeClr val="accent1">
                    <a:lumMod val="50000"/>
                  </a:schemeClr>
                </a:solidFill>
                <a:cs typeface="Lotus" pitchFamily="2" charset="-78"/>
              </a:rPr>
              <a:t>Iterative deepening </a:t>
            </a:r>
            <a:r>
              <a:rPr lang="en-US" sz="4400" dirty="0" smtClean="0">
                <a:solidFill>
                  <a:schemeClr val="accent1">
                    <a:lumMod val="50000"/>
                  </a:schemeClr>
                </a:solidFill>
                <a:cs typeface="Lotus" pitchFamily="2" charset="-78"/>
              </a:rPr>
              <a:t>DFS</a:t>
            </a:r>
            <a:endParaRPr lang="en-US" altLang="tr-TR" sz="4400" dirty="0">
              <a:solidFill>
                <a:schemeClr val="accent1">
                  <a:lumMod val="50000"/>
                </a:schemeClr>
              </a:solidFill>
              <a:cs typeface="Lotus" pitchFamily="2" charset="-78"/>
            </a:endParaRPr>
          </a:p>
        </p:txBody>
      </p:sp>
      <p:sp>
        <p:nvSpPr>
          <p:cNvPr id="133126" name="Text Box 3"/>
          <p:cNvSpPr txBox="1">
            <a:spLocks noChangeArrowheads="1"/>
          </p:cNvSpPr>
          <p:nvPr/>
        </p:nvSpPr>
        <p:spPr bwMode="auto">
          <a:xfrm>
            <a:off x="323850" y="2090936"/>
            <a:ext cx="79930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ClrTx/>
              <a:buSzTx/>
              <a:buFontTx/>
              <a:buNone/>
            </a:pPr>
            <a:r>
              <a:rPr lang="fa-IR" altLang="tr-TR" sz="4400" b="1" dirty="0">
                <a:solidFill>
                  <a:schemeClr val="accent1">
                    <a:lumMod val="50000"/>
                  </a:schemeClr>
                </a:solidFill>
                <a:cs typeface="Lotus" pitchFamily="2" charset="-78"/>
              </a:rPr>
              <a:t>جستجوي عميق کننده تکراري</a:t>
            </a:r>
            <a:endParaRPr lang="en-US" altLang="tr-TR" sz="4400" b="1" dirty="0">
              <a:solidFill>
                <a:schemeClr val="accent1">
                  <a:lumMod val="50000"/>
                </a:schemeClr>
              </a:solidFill>
              <a:cs typeface="Lotus" pitchFamily="2" charset="-78"/>
            </a:endParaRPr>
          </a:p>
        </p:txBody>
      </p:sp>
      <p:grpSp>
        <p:nvGrpSpPr>
          <p:cNvPr id="133127" name="Group 4"/>
          <p:cNvGrpSpPr>
            <a:grpSpLocks/>
          </p:cNvGrpSpPr>
          <p:nvPr/>
        </p:nvGrpSpPr>
        <p:grpSpPr bwMode="auto">
          <a:xfrm>
            <a:off x="1663700" y="2882900"/>
            <a:ext cx="6172200" cy="2971800"/>
            <a:chOff x="912" y="1680"/>
            <a:chExt cx="3888" cy="1872"/>
          </a:xfrm>
        </p:grpSpPr>
        <p:sp>
          <p:nvSpPr>
            <p:cNvPr id="133137" name="Oval 5"/>
            <p:cNvSpPr>
              <a:spLocks noChangeArrowheads="1"/>
            </p:cNvSpPr>
            <p:nvPr/>
          </p:nvSpPr>
          <p:spPr bwMode="auto">
            <a:xfrm>
              <a:off x="2880" y="1680"/>
              <a:ext cx="240" cy="24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A</a:t>
              </a:r>
            </a:p>
          </p:txBody>
        </p:sp>
        <p:sp>
          <p:nvSpPr>
            <p:cNvPr id="133138" name="Oval 6"/>
            <p:cNvSpPr>
              <a:spLocks noChangeArrowheads="1"/>
            </p:cNvSpPr>
            <p:nvPr/>
          </p:nvSpPr>
          <p:spPr bwMode="auto">
            <a:xfrm>
              <a:off x="1632" y="2160"/>
              <a:ext cx="240" cy="24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B</a:t>
              </a:r>
            </a:p>
          </p:txBody>
        </p:sp>
        <p:sp>
          <p:nvSpPr>
            <p:cNvPr id="133139" name="Oval 7"/>
            <p:cNvSpPr>
              <a:spLocks noChangeArrowheads="1"/>
            </p:cNvSpPr>
            <p:nvPr/>
          </p:nvSpPr>
          <p:spPr bwMode="auto">
            <a:xfrm>
              <a:off x="3072" y="2160"/>
              <a:ext cx="240" cy="24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C</a:t>
              </a:r>
            </a:p>
          </p:txBody>
        </p:sp>
        <p:sp>
          <p:nvSpPr>
            <p:cNvPr id="133140" name="Oval 8"/>
            <p:cNvSpPr>
              <a:spLocks noChangeArrowheads="1"/>
            </p:cNvSpPr>
            <p:nvPr/>
          </p:nvSpPr>
          <p:spPr bwMode="auto">
            <a:xfrm>
              <a:off x="4272" y="2160"/>
              <a:ext cx="240" cy="24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D</a:t>
              </a:r>
            </a:p>
          </p:txBody>
        </p:sp>
        <p:sp>
          <p:nvSpPr>
            <p:cNvPr id="133141" name="Oval 9"/>
            <p:cNvSpPr>
              <a:spLocks noChangeArrowheads="1"/>
            </p:cNvSpPr>
            <p:nvPr/>
          </p:nvSpPr>
          <p:spPr bwMode="auto">
            <a:xfrm>
              <a:off x="1200" y="2664"/>
              <a:ext cx="240" cy="24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E</a:t>
              </a:r>
            </a:p>
          </p:txBody>
        </p:sp>
        <p:sp>
          <p:nvSpPr>
            <p:cNvPr id="133142" name="Oval 10"/>
            <p:cNvSpPr>
              <a:spLocks noChangeArrowheads="1"/>
            </p:cNvSpPr>
            <p:nvPr/>
          </p:nvSpPr>
          <p:spPr bwMode="auto">
            <a:xfrm>
              <a:off x="1920" y="2664"/>
              <a:ext cx="240" cy="24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F</a:t>
              </a:r>
            </a:p>
          </p:txBody>
        </p:sp>
        <p:sp>
          <p:nvSpPr>
            <p:cNvPr id="133143" name="Oval 11"/>
            <p:cNvSpPr>
              <a:spLocks noChangeArrowheads="1"/>
            </p:cNvSpPr>
            <p:nvPr/>
          </p:nvSpPr>
          <p:spPr bwMode="auto">
            <a:xfrm>
              <a:off x="2736" y="2664"/>
              <a:ext cx="240" cy="24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G</a:t>
              </a:r>
            </a:p>
          </p:txBody>
        </p:sp>
        <p:sp>
          <p:nvSpPr>
            <p:cNvPr id="133144" name="Oval 12"/>
            <p:cNvSpPr>
              <a:spLocks noChangeArrowheads="1"/>
            </p:cNvSpPr>
            <p:nvPr/>
          </p:nvSpPr>
          <p:spPr bwMode="auto">
            <a:xfrm>
              <a:off x="3552" y="2664"/>
              <a:ext cx="240" cy="24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H</a:t>
              </a:r>
            </a:p>
          </p:txBody>
        </p:sp>
        <p:sp>
          <p:nvSpPr>
            <p:cNvPr id="133145" name="Oval 13"/>
            <p:cNvSpPr>
              <a:spLocks noChangeArrowheads="1"/>
            </p:cNvSpPr>
            <p:nvPr/>
          </p:nvSpPr>
          <p:spPr bwMode="auto">
            <a:xfrm>
              <a:off x="4560" y="2664"/>
              <a:ext cx="240" cy="24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I</a:t>
              </a:r>
            </a:p>
          </p:txBody>
        </p:sp>
        <p:sp>
          <p:nvSpPr>
            <p:cNvPr id="133146" name="Oval 14"/>
            <p:cNvSpPr>
              <a:spLocks noChangeArrowheads="1"/>
            </p:cNvSpPr>
            <p:nvPr/>
          </p:nvSpPr>
          <p:spPr bwMode="auto">
            <a:xfrm>
              <a:off x="912" y="3312"/>
              <a:ext cx="240" cy="24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J</a:t>
              </a:r>
            </a:p>
          </p:txBody>
        </p:sp>
        <p:sp>
          <p:nvSpPr>
            <p:cNvPr id="133147" name="Oval 15"/>
            <p:cNvSpPr>
              <a:spLocks noChangeArrowheads="1"/>
            </p:cNvSpPr>
            <p:nvPr/>
          </p:nvSpPr>
          <p:spPr bwMode="auto">
            <a:xfrm>
              <a:off x="1392" y="3312"/>
              <a:ext cx="240" cy="24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K</a:t>
              </a:r>
            </a:p>
          </p:txBody>
        </p:sp>
        <p:sp>
          <p:nvSpPr>
            <p:cNvPr id="133148" name="Oval 16"/>
            <p:cNvSpPr>
              <a:spLocks noChangeArrowheads="1"/>
            </p:cNvSpPr>
            <p:nvPr/>
          </p:nvSpPr>
          <p:spPr bwMode="auto">
            <a:xfrm>
              <a:off x="2016" y="3312"/>
              <a:ext cx="240" cy="24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L</a:t>
              </a:r>
            </a:p>
          </p:txBody>
        </p:sp>
        <p:sp>
          <p:nvSpPr>
            <p:cNvPr id="133149" name="Oval 17"/>
            <p:cNvSpPr>
              <a:spLocks noChangeArrowheads="1"/>
            </p:cNvSpPr>
            <p:nvPr/>
          </p:nvSpPr>
          <p:spPr bwMode="auto">
            <a:xfrm>
              <a:off x="2880" y="3312"/>
              <a:ext cx="240" cy="24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N</a:t>
              </a:r>
            </a:p>
          </p:txBody>
        </p:sp>
        <p:sp>
          <p:nvSpPr>
            <p:cNvPr id="133150" name="Oval 18"/>
            <p:cNvSpPr>
              <a:spLocks noChangeArrowheads="1"/>
            </p:cNvSpPr>
            <p:nvPr/>
          </p:nvSpPr>
          <p:spPr bwMode="auto">
            <a:xfrm>
              <a:off x="2544" y="3312"/>
              <a:ext cx="240" cy="24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M</a:t>
              </a:r>
            </a:p>
          </p:txBody>
        </p:sp>
        <p:sp>
          <p:nvSpPr>
            <p:cNvPr id="133151" name="Oval 19"/>
            <p:cNvSpPr>
              <a:spLocks noChangeArrowheads="1"/>
            </p:cNvSpPr>
            <p:nvPr/>
          </p:nvSpPr>
          <p:spPr bwMode="auto">
            <a:xfrm>
              <a:off x="3216" y="3312"/>
              <a:ext cx="240" cy="24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O</a:t>
              </a:r>
            </a:p>
          </p:txBody>
        </p:sp>
        <p:sp>
          <p:nvSpPr>
            <p:cNvPr id="133152" name="Oval 20"/>
            <p:cNvSpPr>
              <a:spLocks noChangeArrowheads="1"/>
            </p:cNvSpPr>
            <p:nvPr/>
          </p:nvSpPr>
          <p:spPr bwMode="auto">
            <a:xfrm>
              <a:off x="3648" y="3312"/>
              <a:ext cx="240" cy="24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P</a:t>
              </a:r>
            </a:p>
          </p:txBody>
        </p:sp>
        <p:sp>
          <p:nvSpPr>
            <p:cNvPr id="133153" name="Oval 21"/>
            <p:cNvSpPr>
              <a:spLocks noChangeArrowheads="1"/>
            </p:cNvSpPr>
            <p:nvPr/>
          </p:nvSpPr>
          <p:spPr bwMode="auto">
            <a:xfrm>
              <a:off x="3984" y="3312"/>
              <a:ext cx="240" cy="24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Q</a:t>
              </a:r>
            </a:p>
          </p:txBody>
        </p:sp>
        <p:cxnSp>
          <p:nvCxnSpPr>
            <p:cNvPr id="133154" name="AutoShape 22"/>
            <p:cNvCxnSpPr>
              <a:cxnSpLocks noChangeShapeType="1"/>
              <a:stCxn id="133137" idx="4"/>
              <a:endCxn id="133138" idx="0"/>
            </p:cNvCxnSpPr>
            <p:nvPr/>
          </p:nvCxnSpPr>
          <p:spPr bwMode="auto">
            <a:xfrm flipH="1">
              <a:off x="1752" y="1920"/>
              <a:ext cx="1248" cy="24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3155" name="AutoShape 23"/>
            <p:cNvCxnSpPr>
              <a:cxnSpLocks noChangeShapeType="1"/>
              <a:stCxn id="133137" idx="4"/>
              <a:endCxn id="133139" idx="0"/>
            </p:cNvCxnSpPr>
            <p:nvPr/>
          </p:nvCxnSpPr>
          <p:spPr bwMode="auto">
            <a:xfrm>
              <a:off x="3000" y="1920"/>
              <a:ext cx="192" cy="24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3156" name="AutoShape 24"/>
            <p:cNvCxnSpPr>
              <a:cxnSpLocks noChangeShapeType="1"/>
              <a:stCxn id="133137" idx="4"/>
              <a:endCxn id="133140" idx="0"/>
            </p:cNvCxnSpPr>
            <p:nvPr/>
          </p:nvCxnSpPr>
          <p:spPr bwMode="auto">
            <a:xfrm>
              <a:off x="3000" y="1920"/>
              <a:ext cx="1392" cy="24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3157" name="AutoShape 25"/>
            <p:cNvCxnSpPr>
              <a:cxnSpLocks noChangeShapeType="1"/>
              <a:stCxn id="133138" idx="4"/>
              <a:endCxn id="133141" idx="0"/>
            </p:cNvCxnSpPr>
            <p:nvPr/>
          </p:nvCxnSpPr>
          <p:spPr bwMode="auto">
            <a:xfrm flipH="1">
              <a:off x="1320" y="2400"/>
              <a:ext cx="432" cy="264"/>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3158" name="AutoShape 26"/>
            <p:cNvCxnSpPr>
              <a:cxnSpLocks noChangeShapeType="1"/>
              <a:stCxn id="133138" idx="4"/>
              <a:endCxn id="133142" idx="0"/>
            </p:cNvCxnSpPr>
            <p:nvPr/>
          </p:nvCxnSpPr>
          <p:spPr bwMode="auto">
            <a:xfrm>
              <a:off x="1752" y="2400"/>
              <a:ext cx="288" cy="264"/>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3159" name="AutoShape 27"/>
            <p:cNvCxnSpPr>
              <a:cxnSpLocks noChangeShapeType="1"/>
              <a:stCxn id="133139" idx="4"/>
              <a:endCxn id="133143" idx="0"/>
            </p:cNvCxnSpPr>
            <p:nvPr/>
          </p:nvCxnSpPr>
          <p:spPr bwMode="auto">
            <a:xfrm flipH="1">
              <a:off x="2856" y="2400"/>
              <a:ext cx="336" cy="264"/>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3160" name="AutoShape 28"/>
            <p:cNvCxnSpPr>
              <a:cxnSpLocks noChangeShapeType="1"/>
              <a:stCxn id="133139" idx="4"/>
              <a:endCxn id="133144" idx="0"/>
            </p:cNvCxnSpPr>
            <p:nvPr/>
          </p:nvCxnSpPr>
          <p:spPr bwMode="auto">
            <a:xfrm>
              <a:off x="3192" y="2400"/>
              <a:ext cx="480" cy="264"/>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3161" name="AutoShape 29"/>
            <p:cNvCxnSpPr>
              <a:cxnSpLocks noChangeShapeType="1"/>
              <a:stCxn id="133140" idx="4"/>
              <a:endCxn id="133145" idx="0"/>
            </p:cNvCxnSpPr>
            <p:nvPr/>
          </p:nvCxnSpPr>
          <p:spPr bwMode="auto">
            <a:xfrm>
              <a:off x="4392" y="2400"/>
              <a:ext cx="288" cy="264"/>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3162" name="AutoShape 30"/>
            <p:cNvCxnSpPr>
              <a:cxnSpLocks noChangeShapeType="1"/>
              <a:stCxn id="133141" idx="4"/>
              <a:endCxn id="133146" idx="0"/>
            </p:cNvCxnSpPr>
            <p:nvPr/>
          </p:nvCxnSpPr>
          <p:spPr bwMode="auto">
            <a:xfrm flipH="1">
              <a:off x="1032" y="2904"/>
              <a:ext cx="288" cy="40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3163" name="AutoShape 31"/>
            <p:cNvCxnSpPr>
              <a:cxnSpLocks noChangeShapeType="1"/>
              <a:stCxn id="133141" idx="4"/>
              <a:endCxn id="133147" idx="0"/>
            </p:cNvCxnSpPr>
            <p:nvPr/>
          </p:nvCxnSpPr>
          <p:spPr bwMode="auto">
            <a:xfrm>
              <a:off x="1320" y="2904"/>
              <a:ext cx="192" cy="40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3164" name="AutoShape 32"/>
            <p:cNvCxnSpPr>
              <a:cxnSpLocks noChangeShapeType="1"/>
              <a:stCxn id="133142" idx="4"/>
              <a:endCxn id="133148" idx="0"/>
            </p:cNvCxnSpPr>
            <p:nvPr/>
          </p:nvCxnSpPr>
          <p:spPr bwMode="auto">
            <a:xfrm>
              <a:off x="2040" y="2904"/>
              <a:ext cx="96" cy="40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3165" name="AutoShape 33"/>
            <p:cNvCxnSpPr>
              <a:cxnSpLocks noChangeShapeType="1"/>
              <a:stCxn id="133143" idx="4"/>
              <a:endCxn id="133150" idx="0"/>
            </p:cNvCxnSpPr>
            <p:nvPr/>
          </p:nvCxnSpPr>
          <p:spPr bwMode="auto">
            <a:xfrm flipH="1">
              <a:off x="2664" y="2904"/>
              <a:ext cx="192" cy="40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3166" name="AutoShape 34"/>
            <p:cNvCxnSpPr>
              <a:cxnSpLocks noChangeShapeType="1"/>
              <a:stCxn id="133144" idx="4"/>
              <a:endCxn id="133151" idx="0"/>
            </p:cNvCxnSpPr>
            <p:nvPr/>
          </p:nvCxnSpPr>
          <p:spPr bwMode="auto">
            <a:xfrm flipH="1">
              <a:off x="3336" y="2904"/>
              <a:ext cx="336" cy="40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3167" name="AutoShape 35"/>
            <p:cNvCxnSpPr>
              <a:cxnSpLocks noChangeShapeType="1"/>
              <a:stCxn id="133144" idx="4"/>
              <a:endCxn id="133152" idx="0"/>
            </p:cNvCxnSpPr>
            <p:nvPr/>
          </p:nvCxnSpPr>
          <p:spPr bwMode="auto">
            <a:xfrm>
              <a:off x="3672" y="2904"/>
              <a:ext cx="96" cy="40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3168" name="AutoShape 36"/>
            <p:cNvCxnSpPr>
              <a:cxnSpLocks noChangeShapeType="1"/>
              <a:stCxn id="133144" idx="4"/>
              <a:endCxn id="133153" idx="0"/>
            </p:cNvCxnSpPr>
            <p:nvPr/>
          </p:nvCxnSpPr>
          <p:spPr bwMode="auto">
            <a:xfrm>
              <a:off x="3672" y="2904"/>
              <a:ext cx="432" cy="40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3169" name="AutoShape 37"/>
            <p:cNvCxnSpPr>
              <a:cxnSpLocks noChangeShapeType="1"/>
              <a:stCxn id="133143" idx="4"/>
              <a:endCxn id="133149" idx="0"/>
            </p:cNvCxnSpPr>
            <p:nvPr/>
          </p:nvCxnSpPr>
          <p:spPr bwMode="auto">
            <a:xfrm>
              <a:off x="2856" y="2904"/>
              <a:ext cx="144" cy="40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33170" name="Rectangle 38"/>
            <p:cNvSpPr>
              <a:spLocks noChangeArrowheads="1"/>
            </p:cNvSpPr>
            <p:nvPr/>
          </p:nvSpPr>
          <p:spPr bwMode="auto">
            <a:xfrm>
              <a:off x="2016" y="3312"/>
              <a:ext cx="240" cy="240"/>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tr-TR" altLang="tr-TR" sz="1800"/>
            </a:p>
          </p:txBody>
        </p:sp>
        <p:sp>
          <p:nvSpPr>
            <p:cNvPr id="133171" name="Rectangle 39"/>
            <p:cNvSpPr>
              <a:spLocks noChangeArrowheads="1"/>
            </p:cNvSpPr>
            <p:nvPr/>
          </p:nvSpPr>
          <p:spPr bwMode="auto">
            <a:xfrm>
              <a:off x="4560" y="2666"/>
              <a:ext cx="240" cy="240"/>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tr-TR" altLang="tr-TR" sz="1800"/>
            </a:p>
          </p:txBody>
        </p:sp>
      </p:grpSp>
      <p:sp>
        <p:nvSpPr>
          <p:cNvPr id="172072" name="Rectangle 40"/>
          <p:cNvSpPr>
            <a:spLocks noChangeArrowheads="1"/>
          </p:cNvSpPr>
          <p:nvPr/>
        </p:nvSpPr>
        <p:spPr bwMode="auto">
          <a:xfrm>
            <a:off x="2044700" y="3263900"/>
            <a:ext cx="6477000" cy="76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tr-TR" altLang="tr-TR" sz="1800"/>
          </a:p>
        </p:txBody>
      </p:sp>
      <p:sp>
        <p:nvSpPr>
          <p:cNvPr id="172073" name="Rectangle 41"/>
          <p:cNvSpPr>
            <a:spLocks noChangeArrowheads="1"/>
          </p:cNvSpPr>
          <p:nvPr/>
        </p:nvSpPr>
        <p:spPr bwMode="auto">
          <a:xfrm>
            <a:off x="1435100" y="4025900"/>
            <a:ext cx="2682875" cy="803275"/>
          </a:xfrm>
          <a:prstGeom prst="rect">
            <a:avLst/>
          </a:prstGeom>
          <a:solidFill>
            <a:schemeClr val="bg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tr-TR" altLang="tr-TR" sz="1800"/>
          </a:p>
        </p:txBody>
      </p:sp>
      <p:sp>
        <p:nvSpPr>
          <p:cNvPr id="172074" name="Rectangle 42"/>
          <p:cNvSpPr>
            <a:spLocks noChangeArrowheads="1"/>
          </p:cNvSpPr>
          <p:nvPr/>
        </p:nvSpPr>
        <p:spPr bwMode="auto">
          <a:xfrm>
            <a:off x="4178300" y="4025900"/>
            <a:ext cx="2682875" cy="803275"/>
          </a:xfrm>
          <a:prstGeom prst="rect">
            <a:avLst/>
          </a:prstGeom>
          <a:solidFill>
            <a:schemeClr val="bg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tr-TR" altLang="tr-TR" sz="1800"/>
          </a:p>
        </p:txBody>
      </p:sp>
      <p:sp>
        <p:nvSpPr>
          <p:cNvPr id="172075" name="Rectangle 43"/>
          <p:cNvSpPr>
            <a:spLocks noChangeArrowheads="1"/>
          </p:cNvSpPr>
          <p:nvPr/>
        </p:nvSpPr>
        <p:spPr bwMode="auto">
          <a:xfrm>
            <a:off x="6997700" y="4025900"/>
            <a:ext cx="1905000" cy="879475"/>
          </a:xfrm>
          <a:prstGeom prst="rect">
            <a:avLst/>
          </a:prstGeom>
          <a:solidFill>
            <a:schemeClr val="bg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tr-TR" altLang="tr-TR" sz="1800"/>
          </a:p>
        </p:txBody>
      </p:sp>
      <p:sp>
        <p:nvSpPr>
          <p:cNvPr id="172076" name="Rectangle 44"/>
          <p:cNvSpPr>
            <a:spLocks noChangeArrowheads="1"/>
          </p:cNvSpPr>
          <p:nvPr/>
        </p:nvSpPr>
        <p:spPr bwMode="auto">
          <a:xfrm>
            <a:off x="520700" y="4822825"/>
            <a:ext cx="2341563" cy="1433513"/>
          </a:xfrm>
          <a:prstGeom prst="rect">
            <a:avLst/>
          </a:prstGeom>
          <a:solidFill>
            <a:schemeClr val="bg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tr-TR" altLang="tr-TR" sz="1800"/>
          </a:p>
        </p:txBody>
      </p:sp>
      <p:sp>
        <p:nvSpPr>
          <p:cNvPr id="172077" name="Rectangle 45"/>
          <p:cNvSpPr>
            <a:spLocks noChangeArrowheads="1"/>
          </p:cNvSpPr>
          <p:nvPr/>
        </p:nvSpPr>
        <p:spPr bwMode="auto">
          <a:xfrm>
            <a:off x="3187700" y="4829175"/>
            <a:ext cx="930275" cy="1309688"/>
          </a:xfrm>
          <a:prstGeom prst="rect">
            <a:avLst/>
          </a:prstGeom>
          <a:solidFill>
            <a:schemeClr val="bg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tr-TR" altLang="tr-TR" sz="1800"/>
          </a:p>
        </p:txBody>
      </p:sp>
      <p:sp>
        <p:nvSpPr>
          <p:cNvPr id="172078" name="Rectangle 46"/>
          <p:cNvSpPr>
            <a:spLocks noChangeArrowheads="1"/>
          </p:cNvSpPr>
          <p:nvPr/>
        </p:nvSpPr>
        <p:spPr bwMode="auto">
          <a:xfrm>
            <a:off x="4225925" y="4833938"/>
            <a:ext cx="965200" cy="1304925"/>
          </a:xfrm>
          <a:prstGeom prst="rect">
            <a:avLst/>
          </a:prstGeom>
          <a:solidFill>
            <a:schemeClr val="bg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tr-TR" altLang="tr-TR" sz="1800"/>
          </a:p>
        </p:txBody>
      </p:sp>
      <p:sp>
        <p:nvSpPr>
          <p:cNvPr id="172079" name="Rectangle 47"/>
          <p:cNvSpPr>
            <a:spLocks noChangeArrowheads="1"/>
          </p:cNvSpPr>
          <p:nvPr/>
        </p:nvSpPr>
        <p:spPr bwMode="auto">
          <a:xfrm>
            <a:off x="5245100" y="4829175"/>
            <a:ext cx="1717675" cy="1406525"/>
          </a:xfrm>
          <a:prstGeom prst="rect">
            <a:avLst/>
          </a:prstGeom>
          <a:solidFill>
            <a:schemeClr val="bg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tr-TR" altLang="tr-TR" sz="1800"/>
          </a:p>
        </p:txBody>
      </p:sp>
      <p:sp>
        <p:nvSpPr>
          <p:cNvPr id="133136" name="Line 48"/>
          <p:cNvSpPr>
            <a:spLocks noChangeShapeType="1"/>
          </p:cNvSpPr>
          <p:nvPr/>
        </p:nvSpPr>
        <p:spPr bwMode="auto">
          <a:xfrm>
            <a:off x="901700" y="4178300"/>
            <a:ext cx="7848600" cy="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tr-TR"/>
          </a:p>
        </p:txBody>
      </p:sp>
    </p:spTree>
    <p:extLst>
      <p:ext uri="{BB962C8B-B14F-4D97-AF65-F5344CB8AC3E}">
        <p14:creationId xmlns:p14="http://schemas.microsoft.com/office/powerpoint/2010/main" val="17024142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2072"/>
                                        </p:tgtEl>
                                        <p:attrNameLst>
                                          <p:attrName>style.visibility</p:attrName>
                                        </p:attrNameLst>
                                      </p:cBhvr>
                                      <p:to>
                                        <p:strVal val="visible"/>
                                      </p:to>
                                    </p:set>
                                    <p:animEffect transition="in" filter="fade">
                                      <p:cBhvr>
                                        <p:cTn id="7" dur="500"/>
                                        <p:tgtEl>
                                          <p:spTgt spid="17207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2073"/>
                                        </p:tgtEl>
                                        <p:attrNameLst>
                                          <p:attrName>style.visibility</p:attrName>
                                        </p:attrNameLst>
                                      </p:cBhvr>
                                      <p:to>
                                        <p:strVal val="visible"/>
                                      </p:to>
                                    </p:set>
                                    <p:animEffect transition="in" filter="fade">
                                      <p:cBhvr>
                                        <p:cTn id="10" dur="500"/>
                                        <p:tgtEl>
                                          <p:spTgt spid="17207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2074"/>
                                        </p:tgtEl>
                                        <p:attrNameLst>
                                          <p:attrName>style.visibility</p:attrName>
                                        </p:attrNameLst>
                                      </p:cBhvr>
                                      <p:to>
                                        <p:strVal val="visible"/>
                                      </p:to>
                                    </p:set>
                                    <p:animEffect transition="in" filter="fade">
                                      <p:cBhvr>
                                        <p:cTn id="13" dur="500"/>
                                        <p:tgtEl>
                                          <p:spTgt spid="17207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2075"/>
                                        </p:tgtEl>
                                        <p:attrNameLst>
                                          <p:attrName>style.visibility</p:attrName>
                                        </p:attrNameLst>
                                      </p:cBhvr>
                                      <p:to>
                                        <p:strVal val="visible"/>
                                      </p:to>
                                    </p:set>
                                    <p:animEffect transition="in" filter="fade">
                                      <p:cBhvr>
                                        <p:cTn id="16" dur="500"/>
                                        <p:tgtEl>
                                          <p:spTgt spid="17207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2078"/>
                                        </p:tgtEl>
                                        <p:attrNameLst>
                                          <p:attrName>style.visibility</p:attrName>
                                        </p:attrNameLst>
                                      </p:cBhvr>
                                      <p:to>
                                        <p:strVal val="visible"/>
                                      </p:to>
                                    </p:set>
                                    <p:animEffect transition="in" filter="fade">
                                      <p:cBhvr>
                                        <p:cTn id="19" dur="500"/>
                                        <p:tgtEl>
                                          <p:spTgt spid="17207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2077"/>
                                        </p:tgtEl>
                                        <p:attrNameLst>
                                          <p:attrName>style.visibility</p:attrName>
                                        </p:attrNameLst>
                                      </p:cBhvr>
                                      <p:to>
                                        <p:strVal val="visible"/>
                                      </p:to>
                                    </p:set>
                                    <p:animEffect transition="in" filter="fade">
                                      <p:cBhvr>
                                        <p:cTn id="22" dur="500"/>
                                        <p:tgtEl>
                                          <p:spTgt spid="17207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2076"/>
                                        </p:tgtEl>
                                        <p:attrNameLst>
                                          <p:attrName>style.visibility</p:attrName>
                                        </p:attrNameLst>
                                      </p:cBhvr>
                                      <p:to>
                                        <p:strVal val="visible"/>
                                      </p:to>
                                    </p:set>
                                    <p:animEffect transition="in" filter="fade">
                                      <p:cBhvr>
                                        <p:cTn id="25" dur="500"/>
                                        <p:tgtEl>
                                          <p:spTgt spid="17207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2079"/>
                                        </p:tgtEl>
                                        <p:attrNameLst>
                                          <p:attrName>style.visibility</p:attrName>
                                        </p:attrNameLst>
                                      </p:cBhvr>
                                      <p:to>
                                        <p:strVal val="visible"/>
                                      </p:to>
                                    </p:set>
                                    <p:animEffect transition="in" filter="fade">
                                      <p:cBhvr>
                                        <p:cTn id="28" dur="500"/>
                                        <p:tgtEl>
                                          <p:spTgt spid="17207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xit" presetSubtype="0" fill="hold" grpId="1" nodeType="clickEffect">
                                  <p:stCondLst>
                                    <p:cond delay="0"/>
                                  </p:stCondLst>
                                  <p:childTnLst>
                                    <p:animEffect transition="out" filter="fade">
                                      <p:cBhvr>
                                        <p:cTn id="32" dur="1000"/>
                                        <p:tgtEl>
                                          <p:spTgt spid="172072"/>
                                        </p:tgtEl>
                                      </p:cBhvr>
                                    </p:animEffect>
                                    <p:set>
                                      <p:cBhvr>
                                        <p:cTn id="33" dur="1" fill="hold">
                                          <p:stCondLst>
                                            <p:cond delay="999"/>
                                          </p:stCondLst>
                                        </p:cTn>
                                        <p:tgtEl>
                                          <p:spTgt spid="1720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72" grpId="0" animBg="1"/>
      <p:bldP spid="172072" grpId="1" animBg="1"/>
      <p:bldP spid="172073" grpId="0" animBg="1"/>
      <p:bldP spid="172074" grpId="0" animBg="1"/>
      <p:bldP spid="172075" grpId="0" animBg="1"/>
      <p:bldP spid="172076" grpId="0" animBg="1"/>
      <p:bldP spid="172077" grpId="0" animBg="1"/>
      <p:bldP spid="172078" grpId="0" animBg="1"/>
      <p:bldP spid="17207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Date Placeholder 3"/>
          <p:cNvSpPr>
            <a:spLocks noGrp="1"/>
          </p:cNvSpPr>
          <p:nvPr>
            <p:ph type="dt" sz="quarter" idx="10"/>
          </p:nvPr>
        </p:nvSpPr>
        <p:spPr/>
        <p:txBody>
          <a:bodyPr/>
          <a:lstStyle/>
          <a:p>
            <a:pPr>
              <a:defRPr/>
            </a:pPr>
            <a:fld id="{90E0B92D-6D68-40DB-BE5B-3002B6A21738}" type="datetime1">
              <a:rPr lang="tr-TR" altLang="en-US" smtClean="0"/>
              <a:t>18.02.2016</a:t>
            </a:fld>
            <a:endParaRPr lang="en-US" altLang="en-US"/>
          </a:p>
        </p:txBody>
      </p:sp>
      <p:sp>
        <p:nvSpPr>
          <p:cNvPr id="13414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a:spcBef>
                <a:spcPct val="0"/>
              </a:spcBef>
              <a:buClrTx/>
              <a:buSzTx/>
              <a:buFontTx/>
              <a:buNone/>
            </a:pPr>
            <a:r>
              <a:rPr lang="en-US" altLang="en-US" sz="1200" smtClean="0">
                <a:latin typeface="Garamond" panose="02020404030301010803" pitchFamily="18" charset="0"/>
              </a:rPr>
              <a:t>AI, Solving problems by search</a:t>
            </a:r>
            <a:endParaRPr lang="en-US" altLang="en-US" sz="1200">
              <a:latin typeface="Garamond" panose="02020404030301010803" pitchFamily="18" charset="0"/>
            </a:endParaRPr>
          </a:p>
        </p:txBody>
      </p:sp>
      <p:sp>
        <p:nvSpPr>
          <p:cNvPr id="1341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rtl="0">
              <a:spcBef>
                <a:spcPct val="0"/>
              </a:spcBef>
              <a:buClrTx/>
              <a:buSzTx/>
              <a:buFontTx/>
              <a:buNone/>
            </a:pPr>
            <a:fld id="{C56E3B90-F7C5-4D5B-9317-CB03FD96E84B}" type="slidenum">
              <a:rPr lang="ar-SA" altLang="en-US" sz="1200">
                <a:latin typeface="Garamond" panose="02020404030301010803" pitchFamily="18" charset="0"/>
              </a:rPr>
              <a:pPr rtl="0">
                <a:spcBef>
                  <a:spcPct val="0"/>
                </a:spcBef>
                <a:buClrTx/>
                <a:buSzTx/>
                <a:buFontTx/>
                <a:buNone/>
              </a:pPr>
              <a:t>42</a:t>
            </a:fld>
            <a:endParaRPr lang="en-US" altLang="en-US" sz="1200">
              <a:latin typeface="Garamond" panose="02020404030301010803" pitchFamily="18" charset="0"/>
            </a:endParaRPr>
          </a:p>
        </p:txBody>
      </p:sp>
      <p:sp>
        <p:nvSpPr>
          <p:cNvPr id="134149"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fa-IR" altLang="tr-TR" sz="4400" b="1">
                <a:latin typeface="Times New Roman" panose="02020603050405020304" pitchFamily="18" charset="0"/>
                <a:cs typeface="Homa" pitchFamily="2" charset="-78"/>
              </a:rPr>
              <a:t>حل مسئله با جستجو</a:t>
            </a:r>
            <a:endParaRPr lang="en-US" altLang="tr-TR" sz="2400" b="1">
              <a:latin typeface="Times New Roman" panose="02020603050405020304" pitchFamily="18" charset="0"/>
              <a:cs typeface="Homa" pitchFamily="2" charset="-78"/>
            </a:endParaRPr>
          </a:p>
        </p:txBody>
      </p:sp>
      <p:sp>
        <p:nvSpPr>
          <p:cNvPr id="134150" name="Text Box 3"/>
          <p:cNvSpPr txBox="1">
            <a:spLocks noChangeArrowheads="1"/>
          </p:cNvSpPr>
          <p:nvPr/>
        </p:nvSpPr>
        <p:spPr bwMode="auto">
          <a:xfrm>
            <a:off x="323850" y="1874838"/>
            <a:ext cx="79930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ClrTx/>
              <a:buSzTx/>
              <a:buFontTx/>
              <a:buNone/>
            </a:pPr>
            <a:r>
              <a:rPr lang="fa-IR" altLang="tr-TR" sz="4400" b="1" dirty="0">
                <a:solidFill>
                  <a:schemeClr val="accent1">
                    <a:lumMod val="50000"/>
                  </a:schemeClr>
                </a:solidFill>
                <a:cs typeface="Lotus" pitchFamily="2" charset="-78"/>
              </a:rPr>
              <a:t>جستجوي عميق کننده تکراري</a:t>
            </a:r>
            <a:endParaRPr lang="en-US" altLang="tr-TR" sz="4400" b="1" dirty="0">
              <a:solidFill>
                <a:schemeClr val="accent1">
                  <a:lumMod val="50000"/>
                </a:schemeClr>
              </a:solidFill>
              <a:cs typeface="Lotus" pitchFamily="2" charset="-78"/>
            </a:endParaRPr>
          </a:p>
        </p:txBody>
      </p:sp>
      <p:grpSp>
        <p:nvGrpSpPr>
          <p:cNvPr id="134151" name="Group 4"/>
          <p:cNvGrpSpPr>
            <a:grpSpLocks/>
          </p:cNvGrpSpPr>
          <p:nvPr/>
        </p:nvGrpSpPr>
        <p:grpSpPr bwMode="auto">
          <a:xfrm>
            <a:off x="1663700" y="2882900"/>
            <a:ext cx="6172200" cy="2971800"/>
            <a:chOff x="912" y="1680"/>
            <a:chExt cx="3888" cy="1872"/>
          </a:xfrm>
        </p:grpSpPr>
        <p:sp>
          <p:nvSpPr>
            <p:cNvPr id="134161" name="Oval 5"/>
            <p:cNvSpPr>
              <a:spLocks noChangeArrowheads="1"/>
            </p:cNvSpPr>
            <p:nvPr/>
          </p:nvSpPr>
          <p:spPr bwMode="auto">
            <a:xfrm>
              <a:off x="2880" y="1680"/>
              <a:ext cx="240" cy="24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A</a:t>
              </a:r>
            </a:p>
          </p:txBody>
        </p:sp>
        <p:sp>
          <p:nvSpPr>
            <p:cNvPr id="134162" name="Oval 6"/>
            <p:cNvSpPr>
              <a:spLocks noChangeArrowheads="1"/>
            </p:cNvSpPr>
            <p:nvPr/>
          </p:nvSpPr>
          <p:spPr bwMode="auto">
            <a:xfrm>
              <a:off x="1632" y="2160"/>
              <a:ext cx="240" cy="24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B</a:t>
              </a:r>
            </a:p>
          </p:txBody>
        </p:sp>
        <p:sp>
          <p:nvSpPr>
            <p:cNvPr id="134163" name="Oval 7"/>
            <p:cNvSpPr>
              <a:spLocks noChangeArrowheads="1"/>
            </p:cNvSpPr>
            <p:nvPr/>
          </p:nvSpPr>
          <p:spPr bwMode="auto">
            <a:xfrm>
              <a:off x="3072" y="2160"/>
              <a:ext cx="240" cy="24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C</a:t>
              </a:r>
            </a:p>
          </p:txBody>
        </p:sp>
        <p:sp>
          <p:nvSpPr>
            <p:cNvPr id="134164" name="Oval 8"/>
            <p:cNvSpPr>
              <a:spLocks noChangeArrowheads="1"/>
            </p:cNvSpPr>
            <p:nvPr/>
          </p:nvSpPr>
          <p:spPr bwMode="auto">
            <a:xfrm>
              <a:off x="4272" y="2160"/>
              <a:ext cx="240" cy="24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D</a:t>
              </a:r>
            </a:p>
          </p:txBody>
        </p:sp>
        <p:sp>
          <p:nvSpPr>
            <p:cNvPr id="134165" name="Oval 9"/>
            <p:cNvSpPr>
              <a:spLocks noChangeArrowheads="1"/>
            </p:cNvSpPr>
            <p:nvPr/>
          </p:nvSpPr>
          <p:spPr bwMode="auto">
            <a:xfrm>
              <a:off x="1200" y="2664"/>
              <a:ext cx="240" cy="24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E</a:t>
              </a:r>
            </a:p>
          </p:txBody>
        </p:sp>
        <p:sp>
          <p:nvSpPr>
            <p:cNvPr id="134166" name="Oval 10"/>
            <p:cNvSpPr>
              <a:spLocks noChangeArrowheads="1"/>
            </p:cNvSpPr>
            <p:nvPr/>
          </p:nvSpPr>
          <p:spPr bwMode="auto">
            <a:xfrm>
              <a:off x="1920" y="2664"/>
              <a:ext cx="240" cy="24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F</a:t>
              </a:r>
            </a:p>
          </p:txBody>
        </p:sp>
        <p:sp>
          <p:nvSpPr>
            <p:cNvPr id="134167" name="Oval 11"/>
            <p:cNvSpPr>
              <a:spLocks noChangeArrowheads="1"/>
            </p:cNvSpPr>
            <p:nvPr/>
          </p:nvSpPr>
          <p:spPr bwMode="auto">
            <a:xfrm>
              <a:off x="2736" y="2664"/>
              <a:ext cx="240" cy="24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G</a:t>
              </a:r>
            </a:p>
          </p:txBody>
        </p:sp>
        <p:sp>
          <p:nvSpPr>
            <p:cNvPr id="134168" name="Oval 12"/>
            <p:cNvSpPr>
              <a:spLocks noChangeArrowheads="1"/>
            </p:cNvSpPr>
            <p:nvPr/>
          </p:nvSpPr>
          <p:spPr bwMode="auto">
            <a:xfrm>
              <a:off x="3552" y="2664"/>
              <a:ext cx="240" cy="24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H</a:t>
              </a:r>
            </a:p>
          </p:txBody>
        </p:sp>
        <p:sp>
          <p:nvSpPr>
            <p:cNvPr id="134169" name="Oval 13"/>
            <p:cNvSpPr>
              <a:spLocks noChangeArrowheads="1"/>
            </p:cNvSpPr>
            <p:nvPr/>
          </p:nvSpPr>
          <p:spPr bwMode="auto">
            <a:xfrm>
              <a:off x="4560" y="2664"/>
              <a:ext cx="240" cy="24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I</a:t>
              </a:r>
            </a:p>
          </p:txBody>
        </p:sp>
        <p:sp>
          <p:nvSpPr>
            <p:cNvPr id="134170" name="Oval 14"/>
            <p:cNvSpPr>
              <a:spLocks noChangeArrowheads="1"/>
            </p:cNvSpPr>
            <p:nvPr/>
          </p:nvSpPr>
          <p:spPr bwMode="auto">
            <a:xfrm>
              <a:off x="912" y="3312"/>
              <a:ext cx="240" cy="24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J</a:t>
              </a:r>
            </a:p>
          </p:txBody>
        </p:sp>
        <p:sp>
          <p:nvSpPr>
            <p:cNvPr id="134171" name="Oval 15"/>
            <p:cNvSpPr>
              <a:spLocks noChangeArrowheads="1"/>
            </p:cNvSpPr>
            <p:nvPr/>
          </p:nvSpPr>
          <p:spPr bwMode="auto">
            <a:xfrm>
              <a:off x="1392" y="3312"/>
              <a:ext cx="240" cy="24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K</a:t>
              </a:r>
            </a:p>
          </p:txBody>
        </p:sp>
        <p:sp>
          <p:nvSpPr>
            <p:cNvPr id="134172" name="Oval 16"/>
            <p:cNvSpPr>
              <a:spLocks noChangeArrowheads="1"/>
            </p:cNvSpPr>
            <p:nvPr/>
          </p:nvSpPr>
          <p:spPr bwMode="auto">
            <a:xfrm>
              <a:off x="2016" y="3312"/>
              <a:ext cx="240" cy="24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L</a:t>
              </a:r>
            </a:p>
          </p:txBody>
        </p:sp>
        <p:sp>
          <p:nvSpPr>
            <p:cNvPr id="134173" name="Oval 17"/>
            <p:cNvSpPr>
              <a:spLocks noChangeArrowheads="1"/>
            </p:cNvSpPr>
            <p:nvPr/>
          </p:nvSpPr>
          <p:spPr bwMode="auto">
            <a:xfrm>
              <a:off x="2880" y="3312"/>
              <a:ext cx="240" cy="24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N</a:t>
              </a:r>
            </a:p>
          </p:txBody>
        </p:sp>
        <p:sp>
          <p:nvSpPr>
            <p:cNvPr id="134174" name="Oval 18"/>
            <p:cNvSpPr>
              <a:spLocks noChangeArrowheads="1"/>
            </p:cNvSpPr>
            <p:nvPr/>
          </p:nvSpPr>
          <p:spPr bwMode="auto">
            <a:xfrm>
              <a:off x="2544" y="3312"/>
              <a:ext cx="240" cy="24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M</a:t>
              </a:r>
            </a:p>
          </p:txBody>
        </p:sp>
        <p:sp>
          <p:nvSpPr>
            <p:cNvPr id="134175" name="Oval 19"/>
            <p:cNvSpPr>
              <a:spLocks noChangeArrowheads="1"/>
            </p:cNvSpPr>
            <p:nvPr/>
          </p:nvSpPr>
          <p:spPr bwMode="auto">
            <a:xfrm>
              <a:off x="3216" y="3312"/>
              <a:ext cx="240" cy="24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O</a:t>
              </a:r>
            </a:p>
          </p:txBody>
        </p:sp>
        <p:sp>
          <p:nvSpPr>
            <p:cNvPr id="134176" name="Oval 20"/>
            <p:cNvSpPr>
              <a:spLocks noChangeArrowheads="1"/>
            </p:cNvSpPr>
            <p:nvPr/>
          </p:nvSpPr>
          <p:spPr bwMode="auto">
            <a:xfrm>
              <a:off x="3648" y="3312"/>
              <a:ext cx="240" cy="24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P</a:t>
              </a:r>
            </a:p>
          </p:txBody>
        </p:sp>
        <p:sp>
          <p:nvSpPr>
            <p:cNvPr id="134177" name="Oval 21"/>
            <p:cNvSpPr>
              <a:spLocks noChangeArrowheads="1"/>
            </p:cNvSpPr>
            <p:nvPr/>
          </p:nvSpPr>
          <p:spPr bwMode="auto">
            <a:xfrm>
              <a:off x="3984" y="3312"/>
              <a:ext cx="240" cy="24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Q</a:t>
              </a:r>
            </a:p>
          </p:txBody>
        </p:sp>
        <p:cxnSp>
          <p:nvCxnSpPr>
            <p:cNvPr id="134178" name="AutoShape 22"/>
            <p:cNvCxnSpPr>
              <a:cxnSpLocks noChangeShapeType="1"/>
              <a:stCxn id="134161" idx="4"/>
              <a:endCxn id="134162" idx="0"/>
            </p:cNvCxnSpPr>
            <p:nvPr/>
          </p:nvCxnSpPr>
          <p:spPr bwMode="auto">
            <a:xfrm flipH="1">
              <a:off x="1752" y="1920"/>
              <a:ext cx="1248" cy="24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4179" name="AutoShape 23"/>
            <p:cNvCxnSpPr>
              <a:cxnSpLocks noChangeShapeType="1"/>
              <a:stCxn id="134161" idx="4"/>
              <a:endCxn id="134163" idx="0"/>
            </p:cNvCxnSpPr>
            <p:nvPr/>
          </p:nvCxnSpPr>
          <p:spPr bwMode="auto">
            <a:xfrm>
              <a:off x="3000" y="1920"/>
              <a:ext cx="192" cy="24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4180" name="AutoShape 24"/>
            <p:cNvCxnSpPr>
              <a:cxnSpLocks noChangeShapeType="1"/>
              <a:stCxn id="134161" idx="4"/>
              <a:endCxn id="134164" idx="0"/>
            </p:cNvCxnSpPr>
            <p:nvPr/>
          </p:nvCxnSpPr>
          <p:spPr bwMode="auto">
            <a:xfrm>
              <a:off x="3000" y="1920"/>
              <a:ext cx="1392" cy="24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4181" name="AutoShape 25"/>
            <p:cNvCxnSpPr>
              <a:cxnSpLocks noChangeShapeType="1"/>
              <a:stCxn id="134162" idx="4"/>
              <a:endCxn id="134165" idx="0"/>
            </p:cNvCxnSpPr>
            <p:nvPr/>
          </p:nvCxnSpPr>
          <p:spPr bwMode="auto">
            <a:xfrm flipH="1">
              <a:off x="1320" y="2400"/>
              <a:ext cx="432" cy="264"/>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4182" name="AutoShape 26"/>
            <p:cNvCxnSpPr>
              <a:cxnSpLocks noChangeShapeType="1"/>
              <a:stCxn id="134162" idx="4"/>
              <a:endCxn id="134166" idx="0"/>
            </p:cNvCxnSpPr>
            <p:nvPr/>
          </p:nvCxnSpPr>
          <p:spPr bwMode="auto">
            <a:xfrm>
              <a:off x="1752" y="2400"/>
              <a:ext cx="288" cy="264"/>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4183" name="AutoShape 27"/>
            <p:cNvCxnSpPr>
              <a:cxnSpLocks noChangeShapeType="1"/>
              <a:stCxn id="134163" idx="4"/>
              <a:endCxn id="134167" idx="0"/>
            </p:cNvCxnSpPr>
            <p:nvPr/>
          </p:nvCxnSpPr>
          <p:spPr bwMode="auto">
            <a:xfrm flipH="1">
              <a:off x="2856" y="2400"/>
              <a:ext cx="336" cy="264"/>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4184" name="AutoShape 28"/>
            <p:cNvCxnSpPr>
              <a:cxnSpLocks noChangeShapeType="1"/>
              <a:stCxn id="134163" idx="4"/>
              <a:endCxn id="134168" idx="0"/>
            </p:cNvCxnSpPr>
            <p:nvPr/>
          </p:nvCxnSpPr>
          <p:spPr bwMode="auto">
            <a:xfrm>
              <a:off x="3192" y="2400"/>
              <a:ext cx="480" cy="264"/>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4185" name="AutoShape 29"/>
            <p:cNvCxnSpPr>
              <a:cxnSpLocks noChangeShapeType="1"/>
              <a:stCxn id="134164" idx="4"/>
              <a:endCxn id="134169" idx="0"/>
            </p:cNvCxnSpPr>
            <p:nvPr/>
          </p:nvCxnSpPr>
          <p:spPr bwMode="auto">
            <a:xfrm>
              <a:off x="4392" y="2400"/>
              <a:ext cx="288" cy="264"/>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4186" name="AutoShape 30"/>
            <p:cNvCxnSpPr>
              <a:cxnSpLocks noChangeShapeType="1"/>
              <a:stCxn id="134165" idx="4"/>
              <a:endCxn id="134170" idx="0"/>
            </p:cNvCxnSpPr>
            <p:nvPr/>
          </p:nvCxnSpPr>
          <p:spPr bwMode="auto">
            <a:xfrm flipH="1">
              <a:off x="1032" y="2904"/>
              <a:ext cx="288" cy="40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4187" name="AutoShape 31"/>
            <p:cNvCxnSpPr>
              <a:cxnSpLocks noChangeShapeType="1"/>
              <a:stCxn id="134165" idx="4"/>
              <a:endCxn id="134171" idx="0"/>
            </p:cNvCxnSpPr>
            <p:nvPr/>
          </p:nvCxnSpPr>
          <p:spPr bwMode="auto">
            <a:xfrm>
              <a:off x="1320" y="2904"/>
              <a:ext cx="192" cy="40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4188" name="AutoShape 32"/>
            <p:cNvCxnSpPr>
              <a:cxnSpLocks noChangeShapeType="1"/>
              <a:stCxn id="134166" idx="4"/>
              <a:endCxn id="134172" idx="0"/>
            </p:cNvCxnSpPr>
            <p:nvPr/>
          </p:nvCxnSpPr>
          <p:spPr bwMode="auto">
            <a:xfrm>
              <a:off x="2040" y="2904"/>
              <a:ext cx="96" cy="40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4189" name="AutoShape 33"/>
            <p:cNvCxnSpPr>
              <a:cxnSpLocks noChangeShapeType="1"/>
              <a:stCxn id="134167" idx="4"/>
              <a:endCxn id="134174" idx="0"/>
            </p:cNvCxnSpPr>
            <p:nvPr/>
          </p:nvCxnSpPr>
          <p:spPr bwMode="auto">
            <a:xfrm flipH="1">
              <a:off x="2664" y="2904"/>
              <a:ext cx="192" cy="40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4190" name="AutoShape 34"/>
            <p:cNvCxnSpPr>
              <a:cxnSpLocks noChangeShapeType="1"/>
              <a:stCxn id="134168" idx="4"/>
              <a:endCxn id="134175" idx="0"/>
            </p:cNvCxnSpPr>
            <p:nvPr/>
          </p:nvCxnSpPr>
          <p:spPr bwMode="auto">
            <a:xfrm flipH="1">
              <a:off x="3336" y="2904"/>
              <a:ext cx="336" cy="40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4191" name="AutoShape 35"/>
            <p:cNvCxnSpPr>
              <a:cxnSpLocks noChangeShapeType="1"/>
              <a:stCxn id="134168" idx="4"/>
              <a:endCxn id="134176" idx="0"/>
            </p:cNvCxnSpPr>
            <p:nvPr/>
          </p:nvCxnSpPr>
          <p:spPr bwMode="auto">
            <a:xfrm>
              <a:off x="3672" y="2904"/>
              <a:ext cx="96" cy="40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4192" name="AutoShape 36"/>
            <p:cNvCxnSpPr>
              <a:cxnSpLocks noChangeShapeType="1"/>
              <a:stCxn id="134168" idx="4"/>
              <a:endCxn id="134177" idx="0"/>
            </p:cNvCxnSpPr>
            <p:nvPr/>
          </p:nvCxnSpPr>
          <p:spPr bwMode="auto">
            <a:xfrm>
              <a:off x="3672" y="2904"/>
              <a:ext cx="432" cy="40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4193" name="AutoShape 37"/>
            <p:cNvCxnSpPr>
              <a:cxnSpLocks noChangeShapeType="1"/>
              <a:stCxn id="134167" idx="4"/>
              <a:endCxn id="134173" idx="0"/>
            </p:cNvCxnSpPr>
            <p:nvPr/>
          </p:nvCxnSpPr>
          <p:spPr bwMode="auto">
            <a:xfrm>
              <a:off x="2856" y="2904"/>
              <a:ext cx="144" cy="408"/>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34194" name="Rectangle 38"/>
            <p:cNvSpPr>
              <a:spLocks noChangeArrowheads="1"/>
            </p:cNvSpPr>
            <p:nvPr/>
          </p:nvSpPr>
          <p:spPr bwMode="auto">
            <a:xfrm>
              <a:off x="2016" y="3312"/>
              <a:ext cx="240" cy="240"/>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tr-TR" altLang="tr-TR" sz="1800"/>
            </a:p>
          </p:txBody>
        </p:sp>
        <p:sp>
          <p:nvSpPr>
            <p:cNvPr id="134195" name="Rectangle 39"/>
            <p:cNvSpPr>
              <a:spLocks noChangeArrowheads="1"/>
            </p:cNvSpPr>
            <p:nvPr/>
          </p:nvSpPr>
          <p:spPr bwMode="auto">
            <a:xfrm>
              <a:off x="4560" y="2666"/>
              <a:ext cx="240" cy="240"/>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tr-TR" altLang="tr-TR" sz="1800"/>
            </a:p>
          </p:txBody>
        </p:sp>
      </p:grpSp>
      <p:sp>
        <p:nvSpPr>
          <p:cNvPr id="173096" name="Rectangle 40"/>
          <p:cNvSpPr>
            <a:spLocks noChangeArrowheads="1"/>
          </p:cNvSpPr>
          <p:nvPr/>
        </p:nvSpPr>
        <p:spPr bwMode="auto">
          <a:xfrm>
            <a:off x="2044700" y="3263900"/>
            <a:ext cx="6477000" cy="76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tr-TR" altLang="tr-TR" sz="1800"/>
          </a:p>
        </p:txBody>
      </p:sp>
      <p:sp>
        <p:nvSpPr>
          <p:cNvPr id="173097" name="Rectangle 41"/>
          <p:cNvSpPr>
            <a:spLocks noChangeArrowheads="1"/>
          </p:cNvSpPr>
          <p:nvPr/>
        </p:nvSpPr>
        <p:spPr bwMode="auto">
          <a:xfrm>
            <a:off x="1435100" y="4025900"/>
            <a:ext cx="2682875" cy="803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tr-TR" altLang="tr-TR" sz="1800"/>
          </a:p>
        </p:txBody>
      </p:sp>
      <p:sp>
        <p:nvSpPr>
          <p:cNvPr id="173098" name="Rectangle 42"/>
          <p:cNvSpPr>
            <a:spLocks noChangeArrowheads="1"/>
          </p:cNvSpPr>
          <p:nvPr/>
        </p:nvSpPr>
        <p:spPr bwMode="auto">
          <a:xfrm>
            <a:off x="4178300" y="4025900"/>
            <a:ext cx="2682875" cy="803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tr-TR" altLang="tr-TR" sz="1800"/>
          </a:p>
        </p:txBody>
      </p:sp>
      <p:sp>
        <p:nvSpPr>
          <p:cNvPr id="173099" name="Rectangle 43"/>
          <p:cNvSpPr>
            <a:spLocks noChangeArrowheads="1"/>
          </p:cNvSpPr>
          <p:nvPr/>
        </p:nvSpPr>
        <p:spPr bwMode="auto">
          <a:xfrm>
            <a:off x="6997700" y="4025900"/>
            <a:ext cx="1905000" cy="879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tr-TR" altLang="tr-TR" sz="1800"/>
          </a:p>
        </p:txBody>
      </p:sp>
      <p:sp>
        <p:nvSpPr>
          <p:cNvPr id="173100" name="Rectangle 44"/>
          <p:cNvSpPr>
            <a:spLocks noChangeArrowheads="1"/>
          </p:cNvSpPr>
          <p:nvPr/>
        </p:nvSpPr>
        <p:spPr bwMode="auto">
          <a:xfrm>
            <a:off x="520700" y="4822825"/>
            <a:ext cx="2341563" cy="1433513"/>
          </a:xfrm>
          <a:prstGeom prst="rect">
            <a:avLst/>
          </a:prstGeom>
          <a:solidFill>
            <a:schemeClr val="bg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tr-TR" altLang="tr-TR" sz="1800"/>
          </a:p>
        </p:txBody>
      </p:sp>
      <p:sp>
        <p:nvSpPr>
          <p:cNvPr id="173101" name="Rectangle 45"/>
          <p:cNvSpPr>
            <a:spLocks noChangeArrowheads="1"/>
          </p:cNvSpPr>
          <p:nvPr/>
        </p:nvSpPr>
        <p:spPr bwMode="auto">
          <a:xfrm>
            <a:off x="3187700" y="4829175"/>
            <a:ext cx="930275" cy="1309688"/>
          </a:xfrm>
          <a:prstGeom prst="rect">
            <a:avLst/>
          </a:prstGeom>
          <a:solidFill>
            <a:schemeClr val="bg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tr-TR" altLang="tr-TR" sz="1800"/>
          </a:p>
        </p:txBody>
      </p:sp>
      <p:sp>
        <p:nvSpPr>
          <p:cNvPr id="173102" name="Rectangle 46"/>
          <p:cNvSpPr>
            <a:spLocks noChangeArrowheads="1"/>
          </p:cNvSpPr>
          <p:nvPr/>
        </p:nvSpPr>
        <p:spPr bwMode="auto">
          <a:xfrm>
            <a:off x="4225925" y="4833938"/>
            <a:ext cx="965200" cy="1304925"/>
          </a:xfrm>
          <a:prstGeom prst="rect">
            <a:avLst/>
          </a:prstGeom>
          <a:solidFill>
            <a:schemeClr val="bg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tr-TR" altLang="tr-TR" sz="1800"/>
          </a:p>
        </p:txBody>
      </p:sp>
      <p:sp>
        <p:nvSpPr>
          <p:cNvPr id="173103" name="Rectangle 47"/>
          <p:cNvSpPr>
            <a:spLocks noChangeArrowheads="1"/>
          </p:cNvSpPr>
          <p:nvPr/>
        </p:nvSpPr>
        <p:spPr bwMode="auto">
          <a:xfrm>
            <a:off x="5245100" y="4829175"/>
            <a:ext cx="1717675" cy="1406525"/>
          </a:xfrm>
          <a:prstGeom prst="rect">
            <a:avLst/>
          </a:prstGeom>
          <a:solidFill>
            <a:schemeClr val="bg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tr-TR" altLang="tr-TR" sz="1800"/>
          </a:p>
        </p:txBody>
      </p:sp>
      <p:sp>
        <p:nvSpPr>
          <p:cNvPr id="134160" name="Line 48"/>
          <p:cNvSpPr>
            <a:spLocks noChangeShapeType="1"/>
          </p:cNvSpPr>
          <p:nvPr/>
        </p:nvSpPr>
        <p:spPr bwMode="auto">
          <a:xfrm>
            <a:off x="901700" y="5016500"/>
            <a:ext cx="7848600" cy="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tr-TR"/>
          </a:p>
        </p:txBody>
      </p:sp>
      <p:pic>
        <p:nvPicPr>
          <p:cNvPr id="52" name="Picture 5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0109" y="9094"/>
            <a:ext cx="1103891" cy="1539638"/>
          </a:xfrm>
          <a:prstGeom prst="rect">
            <a:avLst/>
          </a:prstGeom>
        </p:spPr>
      </p:pic>
    </p:spTree>
    <p:extLst>
      <p:ext uri="{BB962C8B-B14F-4D97-AF65-F5344CB8AC3E}">
        <p14:creationId xmlns:p14="http://schemas.microsoft.com/office/powerpoint/2010/main" val="31888536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3096"/>
                                        </p:tgtEl>
                                        <p:attrNameLst>
                                          <p:attrName>style.visibility</p:attrName>
                                        </p:attrNameLst>
                                      </p:cBhvr>
                                      <p:to>
                                        <p:strVal val="visible"/>
                                      </p:to>
                                    </p:set>
                                    <p:animEffect transition="in" filter="fade">
                                      <p:cBhvr>
                                        <p:cTn id="7" dur="500"/>
                                        <p:tgtEl>
                                          <p:spTgt spid="17309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3097"/>
                                        </p:tgtEl>
                                        <p:attrNameLst>
                                          <p:attrName>style.visibility</p:attrName>
                                        </p:attrNameLst>
                                      </p:cBhvr>
                                      <p:to>
                                        <p:strVal val="visible"/>
                                      </p:to>
                                    </p:set>
                                    <p:animEffect transition="in" filter="fade">
                                      <p:cBhvr>
                                        <p:cTn id="10" dur="500"/>
                                        <p:tgtEl>
                                          <p:spTgt spid="17309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3098"/>
                                        </p:tgtEl>
                                        <p:attrNameLst>
                                          <p:attrName>style.visibility</p:attrName>
                                        </p:attrNameLst>
                                      </p:cBhvr>
                                      <p:to>
                                        <p:strVal val="visible"/>
                                      </p:to>
                                    </p:set>
                                    <p:animEffect transition="in" filter="fade">
                                      <p:cBhvr>
                                        <p:cTn id="13" dur="500"/>
                                        <p:tgtEl>
                                          <p:spTgt spid="17309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3099"/>
                                        </p:tgtEl>
                                        <p:attrNameLst>
                                          <p:attrName>style.visibility</p:attrName>
                                        </p:attrNameLst>
                                      </p:cBhvr>
                                      <p:to>
                                        <p:strVal val="visible"/>
                                      </p:to>
                                    </p:set>
                                    <p:animEffect transition="in" filter="fade">
                                      <p:cBhvr>
                                        <p:cTn id="16" dur="500"/>
                                        <p:tgtEl>
                                          <p:spTgt spid="17309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3102"/>
                                        </p:tgtEl>
                                        <p:attrNameLst>
                                          <p:attrName>style.visibility</p:attrName>
                                        </p:attrNameLst>
                                      </p:cBhvr>
                                      <p:to>
                                        <p:strVal val="visible"/>
                                      </p:to>
                                    </p:set>
                                    <p:animEffect transition="in" filter="fade">
                                      <p:cBhvr>
                                        <p:cTn id="19" dur="500"/>
                                        <p:tgtEl>
                                          <p:spTgt spid="17310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3101"/>
                                        </p:tgtEl>
                                        <p:attrNameLst>
                                          <p:attrName>style.visibility</p:attrName>
                                        </p:attrNameLst>
                                      </p:cBhvr>
                                      <p:to>
                                        <p:strVal val="visible"/>
                                      </p:to>
                                    </p:set>
                                    <p:animEffect transition="in" filter="fade">
                                      <p:cBhvr>
                                        <p:cTn id="22" dur="500"/>
                                        <p:tgtEl>
                                          <p:spTgt spid="17310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3100"/>
                                        </p:tgtEl>
                                        <p:attrNameLst>
                                          <p:attrName>style.visibility</p:attrName>
                                        </p:attrNameLst>
                                      </p:cBhvr>
                                      <p:to>
                                        <p:strVal val="visible"/>
                                      </p:to>
                                    </p:set>
                                    <p:animEffect transition="in" filter="fade">
                                      <p:cBhvr>
                                        <p:cTn id="25" dur="500"/>
                                        <p:tgtEl>
                                          <p:spTgt spid="17310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3103"/>
                                        </p:tgtEl>
                                        <p:attrNameLst>
                                          <p:attrName>style.visibility</p:attrName>
                                        </p:attrNameLst>
                                      </p:cBhvr>
                                      <p:to>
                                        <p:strVal val="visible"/>
                                      </p:to>
                                    </p:set>
                                    <p:animEffect transition="in" filter="fade">
                                      <p:cBhvr>
                                        <p:cTn id="28" dur="500"/>
                                        <p:tgtEl>
                                          <p:spTgt spid="17310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xit" presetSubtype="0" fill="hold" grpId="1" nodeType="clickEffect">
                                  <p:stCondLst>
                                    <p:cond delay="0"/>
                                  </p:stCondLst>
                                  <p:childTnLst>
                                    <p:animEffect transition="out" filter="fade">
                                      <p:cBhvr>
                                        <p:cTn id="32" dur="1000"/>
                                        <p:tgtEl>
                                          <p:spTgt spid="173096"/>
                                        </p:tgtEl>
                                      </p:cBhvr>
                                    </p:animEffect>
                                    <p:set>
                                      <p:cBhvr>
                                        <p:cTn id="33" dur="1" fill="hold">
                                          <p:stCondLst>
                                            <p:cond delay="999"/>
                                          </p:stCondLst>
                                        </p:cTn>
                                        <p:tgtEl>
                                          <p:spTgt spid="173096"/>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xit" presetSubtype="0" fill="hold" grpId="1" nodeType="clickEffect">
                                  <p:stCondLst>
                                    <p:cond delay="0"/>
                                  </p:stCondLst>
                                  <p:childTnLst>
                                    <p:animEffect transition="out" filter="fade">
                                      <p:cBhvr>
                                        <p:cTn id="37" dur="1000"/>
                                        <p:tgtEl>
                                          <p:spTgt spid="173097"/>
                                        </p:tgtEl>
                                      </p:cBhvr>
                                    </p:animEffect>
                                    <p:set>
                                      <p:cBhvr>
                                        <p:cTn id="38" dur="1" fill="hold">
                                          <p:stCondLst>
                                            <p:cond delay="999"/>
                                          </p:stCondLst>
                                        </p:cTn>
                                        <p:tgtEl>
                                          <p:spTgt spid="173097"/>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2" nodeType="clickEffect">
                                  <p:stCondLst>
                                    <p:cond delay="0"/>
                                  </p:stCondLst>
                                  <p:childTnLst>
                                    <p:set>
                                      <p:cBhvr>
                                        <p:cTn id="42" dur="1" fill="hold">
                                          <p:stCondLst>
                                            <p:cond delay="0"/>
                                          </p:stCondLst>
                                        </p:cTn>
                                        <p:tgtEl>
                                          <p:spTgt spid="173097"/>
                                        </p:tgtEl>
                                        <p:attrNameLst>
                                          <p:attrName>style.visibility</p:attrName>
                                        </p:attrNameLst>
                                      </p:cBhvr>
                                      <p:to>
                                        <p:strVal val="visible"/>
                                      </p:to>
                                    </p:set>
                                    <p:animEffect transition="in" filter="fade">
                                      <p:cBhvr>
                                        <p:cTn id="43" dur="500"/>
                                        <p:tgtEl>
                                          <p:spTgt spid="17309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xit" presetSubtype="0" fill="hold" grpId="1" nodeType="clickEffect">
                                  <p:stCondLst>
                                    <p:cond delay="0"/>
                                  </p:stCondLst>
                                  <p:childTnLst>
                                    <p:animEffect transition="out" filter="fade">
                                      <p:cBhvr>
                                        <p:cTn id="47" dur="1000"/>
                                        <p:tgtEl>
                                          <p:spTgt spid="173098"/>
                                        </p:tgtEl>
                                      </p:cBhvr>
                                    </p:animEffect>
                                    <p:set>
                                      <p:cBhvr>
                                        <p:cTn id="48" dur="1" fill="hold">
                                          <p:stCondLst>
                                            <p:cond delay="999"/>
                                          </p:stCondLst>
                                        </p:cTn>
                                        <p:tgtEl>
                                          <p:spTgt spid="173098"/>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2" nodeType="clickEffect">
                                  <p:stCondLst>
                                    <p:cond delay="0"/>
                                  </p:stCondLst>
                                  <p:childTnLst>
                                    <p:set>
                                      <p:cBhvr>
                                        <p:cTn id="52" dur="1" fill="hold">
                                          <p:stCondLst>
                                            <p:cond delay="0"/>
                                          </p:stCondLst>
                                        </p:cTn>
                                        <p:tgtEl>
                                          <p:spTgt spid="173098"/>
                                        </p:tgtEl>
                                        <p:attrNameLst>
                                          <p:attrName>style.visibility</p:attrName>
                                        </p:attrNameLst>
                                      </p:cBhvr>
                                      <p:to>
                                        <p:strVal val="visible"/>
                                      </p:to>
                                    </p:set>
                                    <p:animEffect transition="in" filter="fade">
                                      <p:cBhvr>
                                        <p:cTn id="53" dur="500"/>
                                        <p:tgtEl>
                                          <p:spTgt spid="173098"/>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xit" presetSubtype="0" fill="hold" grpId="1" nodeType="clickEffect">
                                  <p:stCondLst>
                                    <p:cond delay="0"/>
                                  </p:stCondLst>
                                  <p:childTnLst>
                                    <p:animEffect transition="out" filter="fade">
                                      <p:cBhvr>
                                        <p:cTn id="57" dur="1000"/>
                                        <p:tgtEl>
                                          <p:spTgt spid="173099"/>
                                        </p:tgtEl>
                                      </p:cBhvr>
                                    </p:animEffect>
                                    <p:set>
                                      <p:cBhvr>
                                        <p:cTn id="58" dur="1" fill="hold">
                                          <p:stCondLst>
                                            <p:cond delay="999"/>
                                          </p:stCondLst>
                                        </p:cTn>
                                        <p:tgtEl>
                                          <p:spTgt spid="1730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96" grpId="0" animBg="1"/>
      <p:bldP spid="173096" grpId="1" animBg="1"/>
      <p:bldP spid="173097" grpId="0" animBg="1"/>
      <p:bldP spid="173097" grpId="1" animBg="1"/>
      <p:bldP spid="173097" grpId="2" animBg="1"/>
      <p:bldP spid="173098" grpId="0" animBg="1"/>
      <p:bldP spid="173098" grpId="1" animBg="1"/>
      <p:bldP spid="173098" grpId="2" animBg="1"/>
      <p:bldP spid="173099" grpId="0" animBg="1"/>
      <p:bldP spid="173099" grpId="1" animBg="1"/>
      <p:bldP spid="173100" grpId="0" animBg="1"/>
      <p:bldP spid="173101" grpId="0" animBg="1"/>
      <p:bldP spid="173102" grpId="0" animBg="1"/>
      <p:bldP spid="17310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Date Placeholder 3"/>
          <p:cNvSpPr>
            <a:spLocks noGrp="1"/>
          </p:cNvSpPr>
          <p:nvPr>
            <p:ph type="dt" sz="quarter" idx="10"/>
          </p:nvPr>
        </p:nvSpPr>
        <p:spPr/>
        <p:txBody>
          <a:bodyPr/>
          <a:lstStyle/>
          <a:p>
            <a:pPr>
              <a:defRPr/>
            </a:pPr>
            <a:fld id="{2675F7FE-2D5D-4DDF-A56C-CAB6FE8EFB31}" type="datetime1">
              <a:rPr lang="tr-TR" altLang="en-US" smtClean="0"/>
              <a:t>18.02.2016</a:t>
            </a:fld>
            <a:endParaRPr lang="en-US" altLang="en-US"/>
          </a:p>
        </p:txBody>
      </p:sp>
      <p:sp>
        <p:nvSpPr>
          <p:cNvPr id="13517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a:spcBef>
                <a:spcPct val="0"/>
              </a:spcBef>
              <a:buClrTx/>
              <a:buSzTx/>
              <a:buFontTx/>
              <a:buNone/>
            </a:pPr>
            <a:r>
              <a:rPr lang="en-US" altLang="en-US" sz="1200" smtClean="0">
                <a:latin typeface="Garamond" panose="02020404030301010803" pitchFamily="18" charset="0"/>
              </a:rPr>
              <a:t>AI, Solving problems by search</a:t>
            </a:r>
            <a:endParaRPr lang="en-US" altLang="en-US" sz="1200">
              <a:latin typeface="Garamond" panose="02020404030301010803" pitchFamily="18" charset="0"/>
            </a:endParaRPr>
          </a:p>
        </p:txBody>
      </p:sp>
      <p:sp>
        <p:nvSpPr>
          <p:cNvPr id="1351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rtl="0">
              <a:spcBef>
                <a:spcPct val="0"/>
              </a:spcBef>
              <a:buClrTx/>
              <a:buSzTx/>
              <a:buFontTx/>
              <a:buNone/>
            </a:pPr>
            <a:fld id="{89E7CC44-F38D-4474-9CF8-A97094116D4E}" type="slidenum">
              <a:rPr lang="ar-SA" altLang="en-US" sz="1200">
                <a:latin typeface="Garamond" panose="02020404030301010803" pitchFamily="18" charset="0"/>
              </a:rPr>
              <a:pPr rtl="0">
                <a:spcBef>
                  <a:spcPct val="0"/>
                </a:spcBef>
                <a:buClrTx/>
                <a:buSzTx/>
                <a:buFontTx/>
                <a:buNone/>
              </a:pPr>
              <a:t>43</a:t>
            </a:fld>
            <a:endParaRPr lang="en-US" altLang="en-US" sz="1200">
              <a:latin typeface="Garamond" panose="02020404030301010803" pitchFamily="18" charset="0"/>
            </a:endParaRPr>
          </a:p>
        </p:txBody>
      </p:sp>
      <p:sp>
        <p:nvSpPr>
          <p:cNvPr id="135173"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fa-IR" altLang="tr-TR" sz="4400" b="1">
                <a:latin typeface="Times New Roman" panose="02020603050405020304" pitchFamily="18" charset="0"/>
                <a:cs typeface="Homa" pitchFamily="2" charset="-78"/>
              </a:rPr>
              <a:t>حل مسئله با جستجو</a:t>
            </a:r>
            <a:endParaRPr lang="en-US" altLang="tr-TR" sz="2400" b="1">
              <a:latin typeface="Times New Roman" panose="02020603050405020304" pitchFamily="18" charset="0"/>
              <a:cs typeface="Homa" pitchFamily="2" charset="-78"/>
            </a:endParaRPr>
          </a:p>
        </p:txBody>
      </p:sp>
      <p:sp>
        <p:nvSpPr>
          <p:cNvPr id="135174" name="Text Box 3"/>
          <p:cNvSpPr txBox="1">
            <a:spLocks noChangeArrowheads="1"/>
          </p:cNvSpPr>
          <p:nvPr/>
        </p:nvSpPr>
        <p:spPr bwMode="auto">
          <a:xfrm>
            <a:off x="323850" y="1874838"/>
            <a:ext cx="79930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ClrTx/>
              <a:buSzTx/>
              <a:buFontTx/>
              <a:buNone/>
            </a:pPr>
            <a:r>
              <a:rPr lang="fa-IR" altLang="tr-TR" sz="4400" b="1" dirty="0">
                <a:solidFill>
                  <a:schemeClr val="accent1">
                    <a:lumMod val="50000"/>
                  </a:schemeClr>
                </a:solidFill>
                <a:cs typeface="Lotus" pitchFamily="2" charset="-78"/>
              </a:rPr>
              <a:t>جستجوي عميق کننده تکراري</a:t>
            </a:r>
            <a:endParaRPr lang="en-US" altLang="tr-TR" sz="4400" b="1" dirty="0">
              <a:solidFill>
                <a:schemeClr val="accent1">
                  <a:lumMod val="50000"/>
                </a:schemeClr>
              </a:solidFill>
              <a:cs typeface="Lotus" pitchFamily="2" charset="-78"/>
            </a:endParaRPr>
          </a:p>
        </p:txBody>
      </p:sp>
      <p:sp>
        <p:nvSpPr>
          <p:cNvPr id="135175" name="Oval 4"/>
          <p:cNvSpPr>
            <a:spLocks noChangeArrowheads="1"/>
          </p:cNvSpPr>
          <p:nvPr/>
        </p:nvSpPr>
        <p:spPr bwMode="auto">
          <a:xfrm>
            <a:off x="4572000" y="2667000"/>
            <a:ext cx="381000" cy="38100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A</a:t>
            </a:r>
          </a:p>
        </p:txBody>
      </p:sp>
      <p:sp>
        <p:nvSpPr>
          <p:cNvPr id="135176" name="Oval 5"/>
          <p:cNvSpPr>
            <a:spLocks noChangeArrowheads="1"/>
          </p:cNvSpPr>
          <p:nvPr/>
        </p:nvSpPr>
        <p:spPr bwMode="auto">
          <a:xfrm>
            <a:off x="2590800" y="3429000"/>
            <a:ext cx="381000" cy="38100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B</a:t>
            </a:r>
          </a:p>
        </p:txBody>
      </p:sp>
      <p:sp>
        <p:nvSpPr>
          <p:cNvPr id="135177" name="Oval 6"/>
          <p:cNvSpPr>
            <a:spLocks noChangeArrowheads="1"/>
          </p:cNvSpPr>
          <p:nvPr/>
        </p:nvSpPr>
        <p:spPr bwMode="auto">
          <a:xfrm>
            <a:off x="4876800" y="3429000"/>
            <a:ext cx="381000" cy="38100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C</a:t>
            </a:r>
          </a:p>
        </p:txBody>
      </p:sp>
      <p:sp>
        <p:nvSpPr>
          <p:cNvPr id="135178" name="Oval 7"/>
          <p:cNvSpPr>
            <a:spLocks noChangeArrowheads="1"/>
          </p:cNvSpPr>
          <p:nvPr/>
        </p:nvSpPr>
        <p:spPr bwMode="auto">
          <a:xfrm>
            <a:off x="6781800" y="3429000"/>
            <a:ext cx="381000" cy="38100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D</a:t>
            </a:r>
          </a:p>
        </p:txBody>
      </p:sp>
      <p:sp>
        <p:nvSpPr>
          <p:cNvPr id="135179" name="Oval 8"/>
          <p:cNvSpPr>
            <a:spLocks noChangeArrowheads="1"/>
          </p:cNvSpPr>
          <p:nvPr/>
        </p:nvSpPr>
        <p:spPr bwMode="auto">
          <a:xfrm>
            <a:off x="1905000" y="4229100"/>
            <a:ext cx="381000" cy="38100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E</a:t>
            </a:r>
          </a:p>
        </p:txBody>
      </p:sp>
      <p:sp>
        <p:nvSpPr>
          <p:cNvPr id="135180" name="Oval 9"/>
          <p:cNvSpPr>
            <a:spLocks noChangeArrowheads="1"/>
          </p:cNvSpPr>
          <p:nvPr/>
        </p:nvSpPr>
        <p:spPr bwMode="auto">
          <a:xfrm>
            <a:off x="3048000" y="4229100"/>
            <a:ext cx="381000" cy="38100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F</a:t>
            </a:r>
          </a:p>
        </p:txBody>
      </p:sp>
      <p:sp>
        <p:nvSpPr>
          <p:cNvPr id="135181" name="Oval 10"/>
          <p:cNvSpPr>
            <a:spLocks noChangeArrowheads="1"/>
          </p:cNvSpPr>
          <p:nvPr/>
        </p:nvSpPr>
        <p:spPr bwMode="auto">
          <a:xfrm>
            <a:off x="4343400" y="4229100"/>
            <a:ext cx="381000" cy="38100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G</a:t>
            </a:r>
          </a:p>
        </p:txBody>
      </p:sp>
      <p:sp>
        <p:nvSpPr>
          <p:cNvPr id="135182" name="Oval 11"/>
          <p:cNvSpPr>
            <a:spLocks noChangeArrowheads="1"/>
          </p:cNvSpPr>
          <p:nvPr/>
        </p:nvSpPr>
        <p:spPr bwMode="auto">
          <a:xfrm>
            <a:off x="5638800" y="4229100"/>
            <a:ext cx="381000" cy="38100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H</a:t>
            </a:r>
          </a:p>
        </p:txBody>
      </p:sp>
      <p:sp>
        <p:nvSpPr>
          <p:cNvPr id="135183" name="Oval 12"/>
          <p:cNvSpPr>
            <a:spLocks noChangeArrowheads="1"/>
          </p:cNvSpPr>
          <p:nvPr/>
        </p:nvSpPr>
        <p:spPr bwMode="auto">
          <a:xfrm>
            <a:off x="7239000" y="4229100"/>
            <a:ext cx="381000" cy="38100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I</a:t>
            </a:r>
          </a:p>
        </p:txBody>
      </p:sp>
      <p:sp>
        <p:nvSpPr>
          <p:cNvPr id="135184" name="Oval 13"/>
          <p:cNvSpPr>
            <a:spLocks noChangeArrowheads="1"/>
          </p:cNvSpPr>
          <p:nvPr/>
        </p:nvSpPr>
        <p:spPr bwMode="auto">
          <a:xfrm>
            <a:off x="1447800" y="5257800"/>
            <a:ext cx="381000" cy="38100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J</a:t>
            </a:r>
          </a:p>
        </p:txBody>
      </p:sp>
      <p:sp>
        <p:nvSpPr>
          <p:cNvPr id="135185" name="Oval 14"/>
          <p:cNvSpPr>
            <a:spLocks noChangeArrowheads="1"/>
          </p:cNvSpPr>
          <p:nvPr/>
        </p:nvSpPr>
        <p:spPr bwMode="auto">
          <a:xfrm>
            <a:off x="2209800" y="5257800"/>
            <a:ext cx="381000" cy="38100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K</a:t>
            </a:r>
          </a:p>
        </p:txBody>
      </p:sp>
      <p:sp>
        <p:nvSpPr>
          <p:cNvPr id="135186" name="Oval 15"/>
          <p:cNvSpPr>
            <a:spLocks noChangeArrowheads="1"/>
          </p:cNvSpPr>
          <p:nvPr/>
        </p:nvSpPr>
        <p:spPr bwMode="auto">
          <a:xfrm>
            <a:off x="3200400" y="5257800"/>
            <a:ext cx="381000" cy="38100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L</a:t>
            </a:r>
          </a:p>
        </p:txBody>
      </p:sp>
      <p:sp>
        <p:nvSpPr>
          <p:cNvPr id="135187" name="Oval 16"/>
          <p:cNvSpPr>
            <a:spLocks noChangeArrowheads="1"/>
          </p:cNvSpPr>
          <p:nvPr/>
        </p:nvSpPr>
        <p:spPr bwMode="auto">
          <a:xfrm>
            <a:off x="4572000" y="5257800"/>
            <a:ext cx="381000" cy="38100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N</a:t>
            </a:r>
          </a:p>
        </p:txBody>
      </p:sp>
      <p:sp>
        <p:nvSpPr>
          <p:cNvPr id="135188" name="Oval 17"/>
          <p:cNvSpPr>
            <a:spLocks noChangeArrowheads="1"/>
          </p:cNvSpPr>
          <p:nvPr/>
        </p:nvSpPr>
        <p:spPr bwMode="auto">
          <a:xfrm>
            <a:off x="4038600" y="5257800"/>
            <a:ext cx="381000" cy="38100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M</a:t>
            </a:r>
          </a:p>
        </p:txBody>
      </p:sp>
      <p:sp>
        <p:nvSpPr>
          <p:cNvPr id="135189" name="Oval 18"/>
          <p:cNvSpPr>
            <a:spLocks noChangeArrowheads="1"/>
          </p:cNvSpPr>
          <p:nvPr/>
        </p:nvSpPr>
        <p:spPr bwMode="auto">
          <a:xfrm>
            <a:off x="5105400" y="5257800"/>
            <a:ext cx="381000" cy="38100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O</a:t>
            </a:r>
          </a:p>
        </p:txBody>
      </p:sp>
      <p:sp>
        <p:nvSpPr>
          <p:cNvPr id="135190" name="Oval 19"/>
          <p:cNvSpPr>
            <a:spLocks noChangeArrowheads="1"/>
          </p:cNvSpPr>
          <p:nvPr/>
        </p:nvSpPr>
        <p:spPr bwMode="auto">
          <a:xfrm>
            <a:off x="5791200" y="5257800"/>
            <a:ext cx="381000" cy="38100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P</a:t>
            </a:r>
          </a:p>
        </p:txBody>
      </p:sp>
      <p:sp>
        <p:nvSpPr>
          <p:cNvPr id="135191" name="Oval 20"/>
          <p:cNvSpPr>
            <a:spLocks noChangeArrowheads="1"/>
          </p:cNvSpPr>
          <p:nvPr/>
        </p:nvSpPr>
        <p:spPr bwMode="auto">
          <a:xfrm>
            <a:off x="6324600" y="5257800"/>
            <a:ext cx="381000" cy="38100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Q</a:t>
            </a:r>
          </a:p>
        </p:txBody>
      </p:sp>
      <p:cxnSp>
        <p:nvCxnSpPr>
          <p:cNvPr id="135192" name="AutoShape 21"/>
          <p:cNvCxnSpPr>
            <a:cxnSpLocks noChangeShapeType="1"/>
            <a:stCxn id="135175" idx="4"/>
            <a:endCxn id="135176" idx="0"/>
          </p:cNvCxnSpPr>
          <p:nvPr/>
        </p:nvCxnSpPr>
        <p:spPr bwMode="auto">
          <a:xfrm flipH="1">
            <a:off x="2781300" y="3048000"/>
            <a:ext cx="1981200" cy="3810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5193" name="AutoShape 22"/>
          <p:cNvCxnSpPr>
            <a:cxnSpLocks noChangeShapeType="1"/>
            <a:stCxn id="135175" idx="4"/>
            <a:endCxn id="135177" idx="0"/>
          </p:cNvCxnSpPr>
          <p:nvPr/>
        </p:nvCxnSpPr>
        <p:spPr bwMode="auto">
          <a:xfrm>
            <a:off x="4762500" y="3048000"/>
            <a:ext cx="304800" cy="3810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5194" name="AutoShape 23"/>
          <p:cNvCxnSpPr>
            <a:cxnSpLocks noChangeShapeType="1"/>
            <a:stCxn id="135175" idx="4"/>
            <a:endCxn id="135178" idx="0"/>
          </p:cNvCxnSpPr>
          <p:nvPr/>
        </p:nvCxnSpPr>
        <p:spPr bwMode="auto">
          <a:xfrm>
            <a:off x="4762500" y="3048000"/>
            <a:ext cx="2209800" cy="3810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5195" name="AutoShape 24"/>
          <p:cNvCxnSpPr>
            <a:cxnSpLocks noChangeShapeType="1"/>
            <a:stCxn id="135176" idx="4"/>
            <a:endCxn id="135179" idx="0"/>
          </p:cNvCxnSpPr>
          <p:nvPr/>
        </p:nvCxnSpPr>
        <p:spPr bwMode="auto">
          <a:xfrm flipH="1">
            <a:off x="2095500" y="3810000"/>
            <a:ext cx="685800" cy="4191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5196" name="AutoShape 25"/>
          <p:cNvCxnSpPr>
            <a:cxnSpLocks noChangeShapeType="1"/>
            <a:stCxn id="135176" idx="4"/>
            <a:endCxn id="135180" idx="0"/>
          </p:cNvCxnSpPr>
          <p:nvPr/>
        </p:nvCxnSpPr>
        <p:spPr bwMode="auto">
          <a:xfrm>
            <a:off x="2781300" y="3810000"/>
            <a:ext cx="457200" cy="4191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5197" name="AutoShape 26"/>
          <p:cNvCxnSpPr>
            <a:cxnSpLocks noChangeShapeType="1"/>
            <a:stCxn id="135177" idx="4"/>
            <a:endCxn id="135181" idx="0"/>
          </p:cNvCxnSpPr>
          <p:nvPr/>
        </p:nvCxnSpPr>
        <p:spPr bwMode="auto">
          <a:xfrm flipH="1">
            <a:off x="4533900" y="3810000"/>
            <a:ext cx="533400" cy="4191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5198" name="AutoShape 27"/>
          <p:cNvCxnSpPr>
            <a:cxnSpLocks noChangeShapeType="1"/>
            <a:stCxn id="135177" idx="4"/>
            <a:endCxn id="135182" idx="0"/>
          </p:cNvCxnSpPr>
          <p:nvPr/>
        </p:nvCxnSpPr>
        <p:spPr bwMode="auto">
          <a:xfrm>
            <a:off x="5067300" y="3810000"/>
            <a:ext cx="762000" cy="4191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5199" name="AutoShape 28"/>
          <p:cNvCxnSpPr>
            <a:cxnSpLocks noChangeShapeType="1"/>
            <a:stCxn id="135178" idx="4"/>
            <a:endCxn id="135183" idx="0"/>
          </p:cNvCxnSpPr>
          <p:nvPr/>
        </p:nvCxnSpPr>
        <p:spPr bwMode="auto">
          <a:xfrm>
            <a:off x="6972300" y="3810000"/>
            <a:ext cx="457200" cy="4191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5200" name="AutoShape 29"/>
          <p:cNvCxnSpPr>
            <a:cxnSpLocks noChangeShapeType="1"/>
            <a:stCxn id="135179" idx="4"/>
            <a:endCxn id="135184" idx="0"/>
          </p:cNvCxnSpPr>
          <p:nvPr/>
        </p:nvCxnSpPr>
        <p:spPr bwMode="auto">
          <a:xfrm flipH="1">
            <a:off x="1638300" y="4610100"/>
            <a:ext cx="457200" cy="6477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5201" name="AutoShape 30"/>
          <p:cNvCxnSpPr>
            <a:cxnSpLocks noChangeShapeType="1"/>
            <a:stCxn id="135179" idx="4"/>
            <a:endCxn id="135185" idx="0"/>
          </p:cNvCxnSpPr>
          <p:nvPr/>
        </p:nvCxnSpPr>
        <p:spPr bwMode="auto">
          <a:xfrm>
            <a:off x="2095500" y="4610100"/>
            <a:ext cx="304800" cy="6477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5202" name="AutoShape 31"/>
          <p:cNvCxnSpPr>
            <a:cxnSpLocks noChangeShapeType="1"/>
            <a:stCxn id="135180" idx="4"/>
            <a:endCxn id="135186" idx="0"/>
          </p:cNvCxnSpPr>
          <p:nvPr/>
        </p:nvCxnSpPr>
        <p:spPr bwMode="auto">
          <a:xfrm>
            <a:off x="3238500" y="4610100"/>
            <a:ext cx="152400" cy="6477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5203" name="AutoShape 32"/>
          <p:cNvCxnSpPr>
            <a:cxnSpLocks noChangeShapeType="1"/>
            <a:stCxn id="135181" idx="4"/>
            <a:endCxn id="135188" idx="0"/>
          </p:cNvCxnSpPr>
          <p:nvPr/>
        </p:nvCxnSpPr>
        <p:spPr bwMode="auto">
          <a:xfrm flipH="1">
            <a:off x="4229100" y="4610100"/>
            <a:ext cx="304800" cy="6477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5204" name="AutoShape 33"/>
          <p:cNvCxnSpPr>
            <a:cxnSpLocks noChangeShapeType="1"/>
            <a:stCxn id="135182" idx="4"/>
            <a:endCxn id="135189" idx="0"/>
          </p:cNvCxnSpPr>
          <p:nvPr/>
        </p:nvCxnSpPr>
        <p:spPr bwMode="auto">
          <a:xfrm flipH="1">
            <a:off x="5295900" y="4610100"/>
            <a:ext cx="533400" cy="6477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5205" name="AutoShape 34"/>
          <p:cNvCxnSpPr>
            <a:cxnSpLocks noChangeShapeType="1"/>
            <a:stCxn id="135182" idx="4"/>
            <a:endCxn id="135190" idx="0"/>
          </p:cNvCxnSpPr>
          <p:nvPr/>
        </p:nvCxnSpPr>
        <p:spPr bwMode="auto">
          <a:xfrm>
            <a:off x="5829300" y="4610100"/>
            <a:ext cx="152400" cy="6477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5206" name="AutoShape 35"/>
          <p:cNvCxnSpPr>
            <a:cxnSpLocks noChangeShapeType="1"/>
            <a:stCxn id="135182" idx="4"/>
            <a:endCxn id="135191" idx="0"/>
          </p:cNvCxnSpPr>
          <p:nvPr/>
        </p:nvCxnSpPr>
        <p:spPr bwMode="auto">
          <a:xfrm>
            <a:off x="5829300" y="4610100"/>
            <a:ext cx="685800" cy="6477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5207" name="AutoShape 36"/>
          <p:cNvCxnSpPr>
            <a:cxnSpLocks noChangeShapeType="1"/>
            <a:stCxn id="135181" idx="4"/>
            <a:endCxn id="135187" idx="0"/>
          </p:cNvCxnSpPr>
          <p:nvPr/>
        </p:nvCxnSpPr>
        <p:spPr bwMode="auto">
          <a:xfrm>
            <a:off x="4533900" y="4610100"/>
            <a:ext cx="228600" cy="6477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35208" name="Rectangle 37"/>
          <p:cNvSpPr>
            <a:spLocks noChangeArrowheads="1"/>
          </p:cNvSpPr>
          <p:nvPr/>
        </p:nvSpPr>
        <p:spPr bwMode="auto">
          <a:xfrm>
            <a:off x="3200400" y="5257800"/>
            <a:ext cx="381000" cy="381000"/>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tr-TR" altLang="tr-TR" sz="1800"/>
          </a:p>
        </p:txBody>
      </p:sp>
      <p:sp>
        <p:nvSpPr>
          <p:cNvPr id="135209" name="Oval 38"/>
          <p:cNvSpPr>
            <a:spLocks noChangeArrowheads="1"/>
          </p:cNvSpPr>
          <p:nvPr/>
        </p:nvSpPr>
        <p:spPr bwMode="auto">
          <a:xfrm>
            <a:off x="7467600" y="5254625"/>
            <a:ext cx="381000" cy="38100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S</a:t>
            </a:r>
          </a:p>
        </p:txBody>
      </p:sp>
      <p:sp>
        <p:nvSpPr>
          <p:cNvPr id="135210" name="Oval 39"/>
          <p:cNvSpPr>
            <a:spLocks noChangeArrowheads="1"/>
          </p:cNvSpPr>
          <p:nvPr/>
        </p:nvSpPr>
        <p:spPr bwMode="auto">
          <a:xfrm>
            <a:off x="6934200" y="5254625"/>
            <a:ext cx="381000" cy="381000"/>
          </a:xfrm>
          <a:prstGeom prst="ellipse">
            <a:avLst/>
          </a:prstGeom>
          <a:solidFill>
            <a:schemeClr val="bg1"/>
          </a:solidFill>
          <a:ln w="9525">
            <a:solidFill>
              <a:schemeClr val="tx1"/>
            </a:solidFill>
            <a:round/>
            <a:headEnd/>
            <a:tailEnd/>
          </a:ln>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spcBef>
                <a:spcPct val="0"/>
              </a:spcBef>
              <a:buClrTx/>
              <a:buSzTx/>
              <a:buFontTx/>
              <a:buNone/>
            </a:pPr>
            <a:r>
              <a:rPr lang="en-US" altLang="tr-TR" sz="1800" b="1"/>
              <a:t>R</a:t>
            </a:r>
          </a:p>
        </p:txBody>
      </p:sp>
      <p:cxnSp>
        <p:nvCxnSpPr>
          <p:cNvPr id="135211" name="AutoShape 40"/>
          <p:cNvCxnSpPr>
            <a:cxnSpLocks noChangeShapeType="1"/>
            <a:stCxn id="135183" idx="4"/>
            <a:endCxn id="135210" idx="0"/>
          </p:cNvCxnSpPr>
          <p:nvPr/>
        </p:nvCxnSpPr>
        <p:spPr bwMode="auto">
          <a:xfrm flipH="1">
            <a:off x="7124700" y="4610100"/>
            <a:ext cx="304800" cy="64452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5212" name="AutoShape 41"/>
          <p:cNvCxnSpPr>
            <a:cxnSpLocks noChangeShapeType="1"/>
            <a:stCxn id="135183" idx="4"/>
            <a:endCxn id="135209" idx="0"/>
          </p:cNvCxnSpPr>
          <p:nvPr/>
        </p:nvCxnSpPr>
        <p:spPr bwMode="auto">
          <a:xfrm>
            <a:off x="7429500" y="4610100"/>
            <a:ext cx="228600" cy="64452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5213" name="AutoShape 42"/>
          <p:cNvCxnSpPr>
            <a:cxnSpLocks noChangeShapeType="1"/>
            <a:stCxn id="135184" idx="4"/>
          </p:cNvCxnSpPr>
          <p:nvPr/>
        </p:nvCxnSpPr>
        <p:spPr bwMode="auto">
          <a:xfrm flipH="1">
            <a:off x="1371600" y="5638800"/>
            <a:ext cx="266700" cy="6858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5214" name="AutoShape 43"/>
          <p:cNvCxnSpPr>
            <a:cxnSpLocks noChangeShapeType="1"/>
            <a:stCxn id="135184" idx="4"/>
          </p:cNvCxnSpPr>
          <p:nvPr/>
        </p:nvCxnSpPr>
        <p:spPr bwMode="auto">
          <a:xfrm>
            <a:off x="1638300" y="5638800"/>
            <a:ext cx="190500" cy="6858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5215" name="AutoShape 44"/>
          <p:cNvCxnSpPr>
            <a:cxnSpLocks noChangeShapeType="1"/>
            <a:stCxn id="135185" idx="4"/>
          </p:cNvCxnSpPr>
          <p:nvPr/>
        </p:nvCxnSpPr>
        <p:spPr bwMode="auto">
          <a:xfrm>
            <a:off x="2400300" y="5638800"/>
            <a:ext cx="114300" cy="6096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5216" name="AutoShape 45"/>
          <p:cNvCxnSpPr>
            <a:cxnSpLocks noChangeShapeType="1"/>
            <a:stCxn id="135188" idx="4"/>
          </p:cNvCxnSpPr>
          <p:nvPr/>
        </p:nvCxnSpPr>
        <p:spPr bwMode="auto">
          <a:xfrm flipH="1">
            <a:off x="3581400" y="5638800"/>
            <a:ext cx="647700" cy="6858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5217" name="AutoShape 46"/>
          <p:cNvCxnSpPr>
            <a:cxnSpLocks noChangeShapeType="1"/>
            <a:stCxn id="135188" idx="4"/>
          </p:cNvCxnSpPr>
          <p:nvPr/>
        </p:nvCxnSpPr>
        <p:spPr bwMode="auto">
          <a:xfrm flipH="1">
            <a:off x="4038600" y="5638800"/>
            <a:ext cx="190500" cy="6858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5218" name="AutoShape 47"/>
          <p:cNvCxnSpPr>
            <a:cxnSpLocks noChangeShapeType="1"/>
            <a:stCxn id="135188" idx="4"/>
          </p:cNvCxnSpPr>
          <p:nvPr/>
        </p:nvCxnSpPr>
        <p:spPr bwMode="auto">
          <a:xfrm>
            <a:off x="4229100" y="5638800"/>
            <a:ext cx="114300" cy="7620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5219" name="AutoShape 48"/>
          <p:cNvCxnSpPr>
            <a:cxnSpLocks noChangeShapeType="1"/>
            <a:stCxn id="135187" idx="4"/>
          </p:cNvCxnSpPr>
          <p:nvPr/>
        </p:nvCxnSpPr>
        <p:spPr bwMode="auto">
          <a:xfrm>
            <a:off x="4762500" y="5638800"/>
            <a:ext cx="38100" cy="6096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5220" name="AutoShape 49"/>
          <p:cNvCxnSpPr>
            <a:cxnSpLocks noChangeShapeType="1"/>
            <a:stCxn id="135189" idx="4"/>
          </p:cNvCxnSpPr>
          <p:nvPr/>
        </p:nvCxnSpPr>
        <p:spPr bwMode="auto">
          <a:xfrm flipH="1">
            <a:off x="5181600" y="5638800"/>
            <a:ext cx="114300" cy="6858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5221" name="AutoShape 50"/>
          <p:cNvCxnSpPr>
            <a:cxnSpLocks noChangeShapeType="1"/>
            <a:stCxn id="135189" idx="4"/>
          </p:cNvCxnSpPr>
          <p:nvPr/>
        </p:nvCxnSpPr>
        <p:spPr bwMode="auto">
          <a:xfrm>
            <a:off x="5295900" y="5638800"/>
            <a:ext cx="190500" cy="6858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5222" name="AutoShape 51"/>
          <p:cNvCxnSpPr>
            <a:cxnSpLocks noChangeShapeType="1"/>
            <a:stCxn id="135190" idx="4"/>
          </p:cNvCxnSpPr>
          <p:nvPr/>
        </p:nvCxnSpPr>
        <p:spPr bwMode="auto">
          <a:xfrm flipH="1">
            <a:off x="5943600" y="5638800"/>
            <a:ext cx="38100" cy="6858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5223" name="AutoShape 52"/>
          <p:cNvCxnSpPr>
            <a:cxnSpLocks noChangeShapeType="1"/>
            <a:stCxn id="135191" idx="4"/>
          </p:cNvCxnSpPr>
          <p:nvPr/>
        </p:nvCxnSpPr>
        <p:spPr bwMode="auto">
          <a:xfrm flipH="1">
            <a:off x="6248400" y="5638800"/>
            <a:ext cx="266700" cy="6858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5224" name="AutoShape 53"/>
          <p:cNvCxnSpPr>
            <a:cxnSpLocks noChangeShapeType="1"/>
            <a:stCxn id="135191" idx="4"/>
          </p:cNvCxnSpPr>
          <p:nvPr/>
        </p:nvCxnSpPr>
        <p:spPr bwMode="auto">
          <a:xfrm>
            <a:off x="6515100" y="5638800"/>
            <a:ext cx="342900" cy="6858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5225" name="AutoShape 54"/>
          <p:cNvCxnSpPr>
            <a:cxnSpLocks noChangeShapeType="1"/>
            <a:stCxn id="135210" idx="4"/>
          </p:cNvCxnSpPr>
          <p:nvPr/>
        </p:nvCxnSpPr>
        <p:spPr bwMode="auto">
          <a:xfrm flipH="1">
            <a:off x="7086600" y="5635625"/>
            <a:ext cx="38100" cy="61277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5226" name="AutoShape 55"/>
          <p:cNvCxnSpPr>
            <a:cxnSpLocks noChangeShapeType="1"/>
            <a:stCxn id="135209" idx="4"/>
          </p:cNvCxnSpPr>
          <p:nvPr/>
        </p:nvCxnSpPr>
        <p:spPr bwMode="auto">
          <a:xfrm flipH="1">
            <a:off x="7620000" y="5635625"/>
            <a:ext cx="38100" cy="61277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5227" name="AutoShape 56"/>
          <p:cNvCxnSpPr>
            <a:cxnSpLocks noChangeShapeType="1"/>
            <a:stCxn id="135209" idx="4"/>
          </p:cNvCxnSpPr>
          <p:nvPr/>
        </p:nvCxnSpPr>
        <p:spPr bwMode="auto">
          <a:xfrm>
            <a:off x="7658100" y="5635625"/>
            <a:ext cx="495300" cy="688975"/>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74137" name="Rectangle 57"/>
          <p:cNvSpPr>
            <a:spLocks noChangeArrowheads="1"/>
          </p:cNvSpPr>
          <p:nvPr/>
        </p:nvSpPr>
        <p:spPr bwMode="auto">
          <a:xfrm>
            <a:off x="1828800" y="3048000"/>
            <a:ext cx="6477000" cy="76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tr-TR" altLang="tr-TR" sz="1800"/>
          </a:p>
        </p:txBody>
      </p:sp>
      <p:sp>
        <p:nvSpPr>
          <p:cNvPr id="174138" name="Rectangle 58"/>
          <p:cNvSpPr>
            <a:spLocks noChangeArrowheads="1"/>
          </p:cNvSpPr>
          <p:nvPr/>
        </p:nvSpPr>
        <p:spPr bwMode="auto">
          <a:xfrm>
            <a:off x="1219200" y="3810000"/>
            <a:ext cx="2682875" cy="803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tr-TR" altLang="tr-TR" sz="1800"/>
          </a:p>
        </p:txBody>
      </p:sp>
      <p:sp>
        <p:nvSpPr>
          <p:cNvPr id="174139" name="Rectangle 59"/>
          <p:cNvSpPr>
            <a:spLocks noChangeArrowheads="1"/>
          </p:cNvSpPr>
          <p:nvPr/>
        </p:nvSpPr>
        <p:spPr bwMode="auto">
          <a:xfrm>
            <a:off x="3962400" y="3810000"/>
            <a:ext cx="2682875" cy="803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tr-TR" altLang="tr-TR" sz="1800"/>
          </a:p>
        </p:txBody>
      </p:sp>
      <p:sp>
        <p:nvSpPr>
          <p:cNvPr id="174140" name="Rectangle 60"/>
          <p:cNvSpPr>
            <a:spLocks noChangeArrowheads="1"/>
          </p:cNvSpPr>
          <p:nvPr/>
        </p:nvSpPr>
        <p:spPr bwMode="auto">
          <a:xfrm>
            <a:off x="6781800" y="3810000"/>
            <a:ext cx="1905000" cy="879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tr-TR" altLang="tr-TR" sz="1800"/>
          </a:p>
        </p:txBody>
      </p:sp>
      <p:sp>
        <p:nvSpPr>
          <p:cNvPr id="174141" name="Rectangle 61"/>
          <p:cNvSpPr>
            <a:spLocks noChangeArrowheads="1"/>
          </p:cNvSpPr>
          <p:nvPr/>
        </p:nvSpPr>
        <p:spPr bwMode="auto">
          <a:xfrm>
            <a:off x="304800" y="4606925"/>
            <a:ext cx="2341563" cy="10525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tr-TR" altLang="tr-TR" sz="1800"/>
          </a:p>
        </p:txBody>
      </p:sp>
      <p:sp>
        <p:nvSpPr>
          <p:cNvPr id="174142" name="Rectangle 62"/>
          <p:cNvSpPr>
            <a:spLocks noChangeArrowheads="1"/>
          </p:cNvSpPr>
          <p:nvPr/>
        </p:nvSpPr>
        <p:spPr bwMode="auto">
          <a:xfrm>
            <a:off x="2971800" y="4613275"/>
            <a:ext cx="930275" cy="10556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tr-TR" altLang="tr-TR" sz="1800"/>
          </a:p>
        </p:txBody>
      </p:sp>
      <p:sp>
        <p:nvSpPr>
          <p:cNvPr id="174143" name="Rectangle 63"/>
          <p:cNvSpPr>
            <a:spLocks noChangeArrowheads="1"/>
          </p:cNvSpPr>
          <p:nvPr/>
        </p:nvSpPr>
        <p:spPr bwMode="auto">
          <a:xfrm>
            <a:off x="4010025" y="4618038"/>
            <a:ext cx="965200" cy="10715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tr-TR" altLang="tr-TR" sz="1800"/>
          </a:p>
        </p:txBody>
      </p:sp>
      <p:sp>
        <p:nvSpPr>
          <p:cNvPr id="174144" name="Rectangle 64"/>
          <p:cNvSpPr>
            <a:spLocks noChangeArrowheads="1"/>
          </p:cNvSpPr>
          <p:nvPr/>
        </p:nvSpPr>
        <p:spPr bwMode="auto">
          <a:xfrm>
            <a:off x="5029200" y="4613275"/>
            <a:ext cx="1717675" cy="10556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tr-TR" altLang="tr-TR" sz="1800"/>
          </a:p>
        </p:txBody>
      </p:sp>
      <p:sp>
        <p:nvSpPr>
          <p:cNvPr id="174145" name="Rectangle 65"/>
          <p:cNvSpPr>
            <a:spLocks noChangeArrowheads="1"/>
          </p:cNvSpPr>
          <p:nvPr/>
        </p:nvSpPr>
        <p:spPr bwMode="auto">
          <a:xfrm>
            <a:off x="6705600" y="4613275"/>
            <a:ext cx="1717675" cy="10556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tr-TR" altLang="tr-TR" sz="1800"/>
          </a:p>
        </p:txBody>
      </p:sp>
      <p:sp>
        <p:nvSpPr>
          <p:cNvPr id="174146" name="Rectangle 66"/>
          <p:cNvSpPr>
            <a:spLocks noChangeArrowheads="1"/>
          </p:cNvSpPr>
          <p:nvPr/>
        </p:nvSpPr>
        <p:spPr bwMode="auto">
          <a:xfrm>
            <a:off x="1295400" y="5638800"/>
            <a:ext cx="6858000" cy="762000"/>
          </a:xfrm>
          <a:prstGeom prst="rect">
            <a:avLst/>
          </a:prstGeom>
          <a:solidFill>
            <a:schemeClr val="bg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tr-TR" altLang="tr-TR" sz="1800"/>
          </a:p>
        </p:txBody>
      </p:sp>
      <p:sp>
        <p:nvSpPr>
          <p:cNvPr id="135238" name="Line 67"/>
          <p:cNvSpPr>
            <a:spLocks noChangeShapeType="1"/>
          </p:cNvSpPr>
          <p:nvPr/>
        </p:nvSpPr>
        <p:spPr bwMode="auto">
          <a:xfrm>
            <a:off x="685800" y="5867400"/>
            <a:ext cx="7848600" cy="0"/>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tr-TR"/>
          </a:p>
        </p:txBody>
      </p:sp>
    </p:spTree>
    <p:extLst>
      <p:ext uri="{BB962C8B-B14F-4D97-AF65-F5344CB8AC3E}">
        <p14:creationId xmlns:p14="http://schemas.microsoft.com/office/powerpoint/2010/main" val="1457119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46"/>
                                        </p:tgtEl>
                                        <p:attrNameLst>
                                          <p:attrName>style.visibility</p:attrName>
                                        </p:attrNameLst>
                                      </p:cBhvr>
                                      <p:to>
                                        <p:strVal val="visible"/>
                                      </p:to>
                                    </p:set>
                                    <p:animEffect transition="in" filter="fade">
                                      <p:cBhvr>
                                        <p:cTn id="7" dur="500"/>
                                        <p:tgtEl>
                                          <p:spTgt spid="1741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4137"/>
                                        </p:tgtEl>
                                        <p:attrNameLst>
                                          <p:attrName>style.visibility</p:attrName>
                                        </p:attrNameLst>
                                      </p:cBhvr>
                                      <p:to>
                                        <p:strVal val="visible"/>
                                      </p:to>
                                    </p:set>
                                    <p:animEffect transition="in" filter="fade">
                                      <p:cBhvr>
                                        <p:cTn id="10" dur="500"/>
                                        <p:tgtEl>
                                          <p:spTgt spid="1741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4138"/>
                                        </p:tgtEl>
                                        <p:attrNameLst>
                                          <p:attrName>style.visibility</p:attrName>
                                        </p:attrNameLst>
                                      </p:cBhvr>
                                      <p:to>
                                        <p:strVal val="visible"/>
                                      </p:to>
                                    </p:set>
                                    <p:animEffect transition="in" filter="fade">
                                      <p:cBhvr>
                                        <p:cTn id="13" dur="500"/>
                                        <p:tgtEl>
                                          <p:spTgt spid="1741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4139"/>
                                        </p:tgtEl>
                                        <p:attrNameLst>
                                          <p:attrName>style.visibility</p:attrName>
                                        </p:attrNameLst>
                                      </p:cBhvr>
                                      <p:to>
                                        <p:strVal val="visible"/>
                                      </p:to>
                                    </p:set>
                                    <p:animEffect transition="in" filter="fade">
                                      <p:cBhvr>
                                        <p:cTn id="16" dur="500"/>
                                        <p:tgtEl>
                                          <p:spTgt spid="17413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4140"/>
                                        </p:tgtEl>
                                        <p:attrNameLst>
                                          <p:attrName>style.visibility</p:attrName>
                                        </p:attrNameLst>
                                      </p:cBhvr>
                                      <p:to>
                                        <p:strVal val="visible"/>
                                      </p:to>
                                    </p:set>
                                    <p:animEffect transition="in" filter="fade">
                                      <p:cBhvr>
                                        <p:cTn id="19" dur="500"/>
                                        <p:tgtEl>
                                          <p:spTgt spid="17414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4143"/>
                                        </p:tgtEl>
                                        <p:attrNameLst>
                                          <p:attrName>style.visibility</p:attrName>
                                        </p:attrNameLst>
                                      </p:cBhvr>
                                      <p:to>
                                        <p:strVal val="visible"/>
                                      </p:to>
                                    </p:set>
                                    <p:animEffect transition="in" filter="fade">
                                      <p:cBhvr>
                                        <p:cTn id="22" dur="500"/>
                                        <p:tgtEl>
                                          <p:spTgt spid="17414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4142"/>
                                        </p:tgtEl>
                                        <p:attrNameLst>
                                          <p:attrName>style.visibility</p:attrName>
                                        </p:attrNameLst>
                                      </p:cBhvr>
                                      <p:to>
                                        <p:strVal val="visible"/>
                                      </p:to>
                                    </p:set>
                                    <p:animEffect transition="in" filter="fade">
                                      <p:cBhvr>
                                        <p:cTn id="25" dur="500"/>
                                        <p:tgtEl>
                                          <p:spTgt spid="17414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4141"/>
                                        </p:tgtEl>
                                        <p:attrNameLst>
                                          <p:attrName>style.visibility</p:attrName>
                                        </p:attrNameLst>
                                      </p:cBhvr>
                                      <p:to>
                                        <p:strVal val="visible"/>
                                      </p:to>
                                    </p:set>
                                    <p:animEffect transition="in" filter="fade">
                                      <p:cBhvr>
                                        <p:cTn id="28" dur="500"/>
                                        <p:tgtEl>
                                          <p:spTgt spid="17414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4144"/>
                                        </p:tgtEl>
                                        <p:attrNameLst>
                                          <p:attrName>style.visibility</p:attrName>
                                        </p:attrNameLst>
                                      </p:cBhvr>
                                      <p:to>
                                        <p:strVal val="visible"/>
                                      </p:to>
                                    </p:set>
                                    <p:animEffect transition="in" filter="fade">
                                      <p:cBhvr>
                                        <p:cTn id="31" dur="500"/>
                                        <p:tgtEl>
                                          <p:spTgt spid="17414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4145"/>
                                        </p:tgtEl>
                                        <p:attrNameLst>
                                          <p:attrName>style.visibility</p:attrName>
                                        </p:attrNameLst>
                                      </p:cBhvr>
                                      <p:to>
                                        <p:strVal val="visible"/>
                                      </p:to>
                                    </p:set>
                                    <p:animEffect transition="in" filter="fade">
                                      <p:cBhvr>
                                        <p:cTn id="34" dur="500"/>
                                        <p:tgtEl>
                                          <p:spTgt spid="17414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xit" presetSubtype="0" fill="hold" grpId="1" nodeType="clickEffect">
                                  <p:stCondLst>
                                    <p:cond delay="0"/>
                                  </p:stCondLst>
                                  <p:childTnLst>
                                    <p:animEffect transition="out" filter="fade">
                                      <p:cBhvr>
                                        <p:cTn id="38" dur="1000"/>
                                        <p:tgtEl>
                                          <p:spTgt spid="174137"/>
                                        </p:tgtEl>
                                      </p:cBhvr>
                                    </p:animEffect>
                                    <p:set>
                                      <p:cBhvr>
                                        <p:cTn id="39" dur="1" fill="hold">
                                          <p:stCondLst>
                                            <p:cond delay="999"/>
                                          </p:stCondLst>
                                        </p:cTn>
                                        <p:tgtEl>
                                          <p:spTgt spid="174137"/>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xit" presetSubtype="0" fill="hold" grpId="1" nodeType="clickEffect">
                                  <p:stCondLst>
                                    <p:cond delay="0"/>
                                  </p:stCondLst>
                                  <p:childTnLst>
                                    <p:animEffect transition="out" filter="fade">
                                      <p:cBhvr>
                                        <p:cTn id="43" dur="1000"/>
                                        <p:tgtEl>
                                          <p:spTgt spid="174138"/>
                                        </p:tgtEl>
                                      </p:cBhvr>
                                    </p:animEffect>
                                    <p:set>
                                      <p:cBhvr>
                                        <p:cTn id="44" dur="1" fill="hold">
                                          <p:stCondLst>
                                            <p:cond delay="999"/>
                                          </p:stCondLst>
                                        </p:cTn>
                                        <p:tgtEl>
                                          <p:spTgt spid="174138"/>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xit" presetSubtype="0" fill="hold" grpId="1" nodeType="clickEffect">
                                  <p:stCondLst>
                                    <p:cond delay="0"/>
                                  </p:stCondLst>
                                  <p:childTnLst>
                                    <p:animEffect transition="out" filter="fade">
                                      <p:cBhvr>
                                        <p:cTn id="48" dur="1000"/>
                                        <p:tgtEl>
                                          <p:spTgt spid="174141"/>
                                        </p:tgtEl>
                                      </p:cBhvr>
                                    </p:animEffect>
                                    <p:set>
                                      <p:cBhvr>
                                        <p:cTn id="49" dur="1" fill="hold">
                                          <p:stCondLst>
                                            <p:cond delay="999"/>
                                          </p:stCondLst>
                                        </p:cTn>
                                        <p:tgtEl>
                                          <p:spTgt spid="174141"/>
                                        </p:tgtEl>
                                        <p:attrNameLst>
                                          <p:attrName>style.visibility</p:attrName>
                                        </p:attrNameLst>
                                      </p:cBhvr>
                                      <p:to>
                                        <p:strVal val="hidden"/>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2" nodeType="clickEffect">
                                  <p:stCondLst>
                                    <p:cond delay="0"/>
                                  </p:stCondLst>
                                  <p:childTnLst>
                                    <p:set>
                                      <p:cBhvr>
                                        <p:cTn id="53" dur="1" fill="hold">
                                          <p:stCondLst>
                                            <p:cond delay="0"/>
                                          </p:stCondLst>
                                        </p:cTn>
                                        <p:tgtEl>
                                          <p:spTgt spid="174141"/>
                                        </p:tgtEl>
                                        <p:attrNameLst>
                                          <p:attrName>style.visibility</p:attrName>
                                        </p:attrNameLst>
                                      </p:cBhvr>
                                      <p:to>
                                        <p:strVal val="visible"/>
                                      </p:to>
                                    </p:set>
                                    <p:animEffect transition="in" filter="fade">
                                      <p:cBhvr>
                                        <p:cTn id="54" dur="500"/>
                                        <p:tgtEl>
                                          <p:spTgt spid="174141"/>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xit" presetSubtype="0" fill="hold" grpId="1" nodeType="clickEffect">
                                  <p:stCondLst>
                                    <p:cond delay="0"/>
                                  </p:stCondLst>
                                  <p:childTnLst>
                                    <p:animEffect transition="out" filter="fade">
                                      <p:cBhvr>
                                        <p:cTn id="58" dur="1000"/>
                                        <p:tgtEl>
                                          <p:spTgt spid="174142"/>
                                        </p:tgtEl>
                                      </p:cBhvr>
                                    </p:animEffect>
                                    <p:set>
                                      <p:cBhvr>
                                        <p:cTn id="59" dur="1" fill="hold">
                                          <p:stCondLst>
                                            <p:cond delay="999"/>
                                          </p:stCondLst>
                                        </p:cTn>
                                        <p:tgtEl>
                                          <p:spTgt spid="174142"/>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grpId="2" nodeType="clickEffect">
                                  <p:stCondLst>
                                    <p:cond delay="0"/>
                                  </p:stCondLst>
                                  <p:childTnLst>
                                    <p:set>
                                      <p:cBhvr>
                                        <p:cTn id="63" dur="1" fill="hold">
                                          <p:stCondLst>
                                            <p:cond delay="0"/>
                                          </p:stCondLst>
                                        </p:cTn>
                                        <p:tgtEl>
                                          <p:spTgt spid="174142"/>
                                        </p:tgtEl>
                                        <p:attrNameLst>
                                          <p:attrName>style.visibility</p:attrName>
                                        </p:attrNameLst>
                                      </p:cBhvr>
                                      <p:to>
                                        <p:strVal val="visible"/>
                                      </p:to>
                                    </p:set>
                                    <p:animEffect transition="in" filter="fade">
                                      <p:cBhvr>
                                        <p:cTn id="64" dur="500"/>
                                        <p:tgtEl>
                                          <p:spTgt spid="174142"/>
                                        </p:tgtEl>
                                      </p:cBhvr>
                                    </p:animEffect>
                                  </p:childTnLst>
                                </p:cTn>
                              </p:par>
                              <p:par>
                                <p:cTn id="65" presetID="10" presetClass="entr" presetSubtype="0" fill="hold" grpId="2" nodeType="withEffect">
                                  <p:stCondLst>
                                    <p:cond delay="0"/>
                                  </p:stCondLst>
                                  <p:childTnLst>
                                    <p:set>
                                      <p:cBhvr>
                                        <p:cTn id="66" dur="1" fill="hold">
                                          <p:stCondLst>
                                            <p:cond delay="0"/>
                                          </p:stCondLst>
                                        </p:cTn>
                                        <p:tgtEl>
                                          <p:spTgt spid="174138"/>
                                        </p:tgtEl>
                                        <p:attrNameLst>
                                          <p:attrName>style.visibility</p:attrName>
                                        </p:attrNameLst>
                                      </p:cBhvr>
                                      <p:to>
                                        <p:strVal val="visible"/>
                                      </p:to>
                                    </p:set>
                                    <p:animEffect transition="in" filter="fade">
                                      <p:cBhvr>
                                        <p:cTn id="67" dur="500"/>
                                        <p:tgtEl>
                                          <p:spTgt spid="17413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xit" presetSubtype="0" fill="hold" grpId="1" nodeType="clickEffect">
                                  <p:stCondLst>
                                    <p:cond delay="0"/>
                                  </p:stCondLst>
                                  <p:childTnLst>
                                    <p:animEffect transition="out" filter="fade">
                                      <p:cBhvr>
                                        <p:cTn id="71" dur="1000"/>
                                        <p:tgtEl>
                                          <p:spTgt spid="174139"/>
                                        </p:tgtEl>
                                      </p:cBhvr>
                                    </p:animEffect>
                                    <p:set>
                                      <p:cBhvr>
                                        <p:cTn id="72" dur="1" fill="hold">
                                          <p:stCondLst>
                                            <p:cond delay="999"/>
                                          </p:stCondLst>
                                        </p:cTn>
                                        <p:tgtEl>
                                          <p:spTgt spid="174139"/>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xit" presetSubtype="0" fill="hold" grpId="1" nodeType="clickEffect">
                                  <p:stCondLst>
                                    <p:cond delay="0"/>
                                  </p:stCondLst>
                                  <p:childTnLst>
                                    <p:animEffect transition="out" filter="fade">
                                      <p:cBhvr>
                                        <p:cTn id="76" dur="1000"/>
                                        <p:tgtEl>
                                          <p:spTgt spid="174143"/>
                                        </p:tgtEl>
                                      </p:cBhvr>
                                    </p:animEffect>
                                    <p:set>
                                      <p:cBhvr>
                                        <p:cTn id="77" dur="1" fill="hold">
                                          <p:stCondLst>
                                            <p:cond delay="999"/>
                                          </p:stCondLst>
                                        </p:cTn>
                                        <p:tgtEl>
                                          <p:spTgt spid="174143"/>
                                        </p:tgtEl>
                                        <p:attrNameLst>
                                          <p:attrName>style.visibility</p:attrName>
                                        </p:attrNameLst>
                                      </p:cBhvr>
                                      <p:to>
                                        <p:strVal val="hidden"/>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2" nodeType="clickEffect">
                                  <p:stCondLst>
                                    <p:cond delay="0"/>
                                  </p:stCondLst>
                                  <p:childTnLst>
                                    <p:set>
                                      <p:cBhvr>
                                        <p:cTn id="81" dur="1" fill="hold">
                                          <p:stCondLst>
                                            <p:cond delay="0"/>
                                          </p:stCondLst>
                                        </p:cTn>
                                        <p:tgtEl>
                                          <p:spTgt spid="174143"/>
                                        </p:tgtEl>
                                        <p:attrNameLst>
                                          <p:attrName>style.visibility</p:attrName>
                                        </p:attrNameLst>
                                      </p:cBhvr>
                                      <p:to>
                                        <p:strVal val="visible"/>
                                      </p:to>
                                    </p:set>
                                    <p:animEffect transition="in" filter="fade">
                                      <p:cBhvr>
                                        <p:cTn id="82" dur="500"/>
                                        <p:tgtEl>
                                          <p:spTgt spid="17414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0" presetClass="exit" presetSubtype="0" fill="hold" grpId="1" nodeType="clickEffect">
                                  <p:stCondLst>
                                    <p:cond delay="0"/>
                                  </p:stCondLst>
                                  <p:childTnLst>
                                    <p:animEffect transition="out" filter="fade">
                                      <p:cBhvr>
                                        <p:cTn id="86" dur="1000"/>
                                        <p:tgtEl>
                                          <p:spTgt spid="174144"/>
                                        </p:tgtEl>
                                      </p:cBhvr>
                                    </p:animEffect>
                                    <p:set>
                                      <p:cBhvr>
                                        <p:cTn id="87" dur="1" fill="hold">
                                          <p:stCondLst>
                                            <p:cond delay="999"/>
                                          </p:stCondLst>
                                        </p:cTn>
                                        <p:tgtEl>
                                          <p:spTgt spid="174144"/>
                                        </p:tgtEl>
                                        <p:attrNameLst>
                                          <p:attrName>style.visibility</p:attrName>
                                        </p:attrNameLst>
                                      </p:cBhvr>
                                      <p:to>
                                        <p:strVal val="hidden"/>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10" presetClass="entr" presetSubtype="0" fill="hold" grpId="2" nodeType="clickEffect">
                                  <p:stCondLst>
                                    <p:cond delay="0"/>
                                  </p:stCondLst>
                                  <p:childTnLst>
                                    <p:set>
                                      <p:cBhvr>
                                        <p:cTn id="91" dur="1" fill="hold">
                                          <p:stCondLst>
                                            <p:cond delay="0"/>
                                          </p:stCondLst>
                                        </p:cTn>
                                        <p:tgtEl>
                                          <p:spTgt spid="174144"/>
                                        </p:tgtEl>
                                        <p:attrNameLst>
                                          <p:attrName>style.visibility</p:attrName>
                                        </p:attrNameLst>
                                      </p:cBhvr>
                                      <p:to>
                                        <p:strVal val="visible"/>
                                      </p:to>
                                    </p:set>
                                    <p:animEffect transition="in" filter="fade">
                                      <p:cBhvr>
                                        <p:cTn id="92" dur="500"/>
                                        <p:tgtEl>
                                          <p:spTgt spid="174144"/>
                                        </p:tgtEl>
                                      </p:cBhvr>
                                    </p:animEffect>
                                  </p:childTnLst>
                                </p:cTn>
                              </p:par>
                              <p:par>
                                <p:cTn id="93" presetID="10" presetClass="entr" presetSubtype="0" fill="hold" grpId="2" nodeType="withEffect">
                                  <p:stCondLst>
                                    <p:cond delay="0"/>
                                  </p:stCondLst>
                                  <p:childTnLst>
                                    <p:set>
                                      <p:cBhvr>
                                        <p:cTn id="94" dur="1" fill="hold">
                                          <p:stCondLst>
                                            <p:cond delay="0"/>
                                          </p:stCondLst>
                                        </p:cTn>
                                        <p:tgtEl>
                                          <p:spTgt spid="174139"/>
                                        </p:tgtEl>
                                        <p:attrNameLst>
                                          <p:attrName>style.visibility</p:attrName>
                                        </p:attrNameLst>
                                      </p:cBhvr>
                                      <p:to>
                                        <p:strVal val="visible"/>
                                      </p:to>
                                    </p:set>
                                    <p:animEffect transition="in" filter="fade">
                                      <p:cBhvr>
                                        <p:cTn id="95" dur="500"/>
                                        <p:tgtEl>
                                          <p:spTgt spid="174139"/>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10" presetClass="exit" presetSubtype="0" fill="hold" grpId="1" nodeType="clickEffect">
                                  <p:stCondLst>
                                    <p:cond delay="0"/>
                                  </p:stCondLst>
                                  <p:childTnLst>
                                    <p:animEffect transition="out" filter="fade">
                                      <p:cBhvr>
                                        <p:cTn id="99" dur="1000"/>
                                        <p:tgtEl>
                                          <p:spTgt spid="174140"/>
                                        </p:tgtEl>
                                      </p:cBhvr>
                                    </p:animEffect>
                                    <p:set>
                                      <p:cBhvr>
                                        <p:cTn id="100" dur="1" fill="hold">
                                          <p:stCondLst>
                                            <p:cond delay="999"/>
                                          </p:stCondLst>
                                        </p:cTn>
                                        <p:tgtEl>
                                          <p:spTgt spid="174140"/>
                                        </p:tgtEl>
                                        <p:attrNameLst>
                                          <p:attrName>style.visibility</p:attrName>
                                        </p:attrNameLst>
                                      </p:cBhvr>
                                      <p:to>
                                        <p:strVal val="hidden"/>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0" presetClass="exit" presetSubtype="0" fill="hold" grpId="1" nodeType="clickEffect">
                                  <p:stCondLst>
                                    <p:cond delay="0"/>
                                  </p:stCondLst>
                                  <p:childTnLst>
                                    <p:animEffect transition="out" filter="fade">
                                      <p:cBhvr>
                                        <p:cTn id="104" dur="1000"/>
                                        <p:tgtEl>
                                          <p:spTgt spid="174145"/>
                                        </p:tgtEl>
                                      </p:cBhvr>
                                    </p:animEffect>
                                    <p:set>
                                      <p:cBhvr>
                                        <p:cTn id="105" dur="1" fill="hold">
                                          <p:stCondLst>
                                            <p:cond delay="999"/>
                                          </p:stCondLst>
                                        </p:cTn>
                                        <p:tgtEl>
                                          <p:spTgt spid="1741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7" grpId="0" animBg="1"/>
      <p:bldP spid="174137" grpId="1" animBg="1"/>
      <p:bldP spid="174138" grpId="0" animBg="1"/>
      <p:bldP spid="174138" grpId="1" animBg="1"/>
      <p:bldP spid="174138" grpId="2" animBg="1"/>
      <p:bldP spid="174139" grpId="0" animBg="1"/>
      <p:bldP spid="174139" grpId="1" animBg="1"/>
      <p:bldP spid="174139" grpId="2" animBg="1"/>
      <p:bldP spid="174140" grpId="0" animBg="1"/>
      <p:bldP spid="174140" grpId="1" animBg="1"/>
      <p:bldP spid="174141" grpId="0" animBg="1"/>
      <p:bldP spid="174141" grpId="1" animBg="1"/>
      <p:bldP spid="174141" grpId="2" animBg="1"/>
      <p:bldP spid="174142" grpId="0" animBg="1"/>
      <p:bldP spid="174142" grpId="1" animBg="1"/>
      <p:bldP spid="174142" grpId="2" animBg="1"/>
      <p:bldP spid="174143" grpId="0" animBg="1"/>
      <p:bldP spid="174143" grpId="1" animBg="1"/>
      <p:bldP spid="174143" grpId="2" animBg="1"/>
      <p:bldP spid="174144" grpId="0" animBg="1"/>
      <p:bldP spid="174144" grpId="1" animBg="1"/>
      <p:bldP spid="174144" grpId="2" animBg="1"/>
      <p:bldP spid="174145" grpId="0" animBg="1"/>
      <p:bldP spid="174145" grpId="1" animBg="1"/>
      <p:bldP spid="17414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quarter" idx="10"/>
          </p:nvPr>
        </p:nvSpPr>
        <p:spPr/>
        <p:txBody>
          <a:bodyPr/>
          <a:lstStyle/>
          <a:p>
            <a:pPr>
              <a:defRPr/>
            </a:pPr>
            <a:fld id="{0A806C33-9759-4C1E-8414-356A07C7CD35}" type="datetime1">
              <a:rPr lang="tr-TR" altLang="en-US" smtClean="0"/>
              <a:t>18.02.2016</a:t>
            </a:fld>
            <a:endParaRPr lang="en-US" altLang="en-US"/>
          </a:p>
        </p:txBody>
      </p:sp>
      <p:sp>
        <p:nvSpPr>
          <p:cNvPr id="13619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a:spcBef>
                <a:spcPct val="0"/>
              </a:spcBef>
              <a:buClrTx/>
              <a:buSzTx/>
              <a:buFontTx/>
              <a:buNone/>
            </a:pPr>
            <a:r>
              <a:rPr lang="en-US" altLang="en-US" sz="1200" smtClean="0">
                <a:latin typeface="Garamond" panose="02020404030301010803" pitchFamily="18" charset="0"/>
              </a:rPr>
              <a:t>AI, Solving problems by search</a:t>
            </a:r>
            <a:endParaRPr lang="en-US" altLang="en-US" sz="1200">
              <a:latin typeface="Garamond" panose="02020404030301010803" pitchFamily="18" charset="0"/>
            </a:endParaRPr>
          </a:p>
        </p:txBody>
      </p:sp>
      <p:sp>
        <p:nvSpPr>
          <p:cNvPr id="1361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rtl="0">
              <a:spcBef>
                <a:spcPct val="0"/>
              </a:spcBef>
              <a:buClrTx/>
              <a:buSzTx/>
              <a:buFontTx/>
              <a:buNone/>
            </a:pPr>
            <a:fld id="{98F48833-D185-4339-A015-7894E4410CF3}" type="slidenum">
              <a:rPr lang="ar-SA" altLang="en-US" sz="1200">
                <a:latin typeface="Garamond" panose="02020404030301010803" pitchFamily="18" charset="0"/>
              </a:rPr>
              <a:pPr rtl="0">
                <a:spcBef>
                  <a:spcPct val="0"/>
                </a:spcBef>
                <a:buClrTx/>
                <a:buSzTx/>
                <a:buFontTx/>
                <a:buNone/>
              </a:pPr>
              <a:t>44</a:t>
            </a:fld>
            <a:endParaRPr lang="en-US" altLang="en-US" sz="1200">
              <a:latin typeface="Garamond" panose="02020404030301010803" pitchFamily="18" charset="0"/>
            </a:endParaRPr>
          </a:p>
        </p:txBody>
      </p:sp>
      <p:sp>
        <p:nvSpPr>
          <p:cNvPr id="136197"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fa-IR" altLang="tr-TR" sz="4400" b="1">
                <a:latin typeface="Times New Roman" panose="02020603050405020304" pitchFamily="18" charset="0"/>
                <a:cs typeface="Homa" pitchFamily="2" charset="-78"/>
              </a:rPr>
              <a:t>حل مسئله با جستجو</a:t>
            </a:r>
            <a:endParaRPr lang="en-US" altLang="tr-TR" sz="2400" b="1">
              <a:latin typeface="Times New Roman" panose="02020603050405020304" pitchFamily="18" charset="0"/>
              <a:cs typeface="Homa" pitchFamily="2" charset="-78"/>
            </a:endParaRPr>
          </a:p>
        </p:txBody>
      </p:sp>
      <p:sp>
        <p:nvSpPr>
          <p:cNvPr id="136198" name="Text Box 3"/>
          <p:cNvSpPr txBox="1">
            <a:spLocks noChangeArrowheads="1"/>
          </p:cNvSpPr>
          <p:nvPr/>
        </p:nvSpPr>
        <p:spPr bwMode="auto">
          <a:xfrm>
            <a:off x="323850" y="1874838"/>
            <a:ext cx="79930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ClrTx/>
              <a:buSzTx/>
              <a:buFontTx/>
              <a:buNone/>
            </a:pPr>
            <a:r>
              <a:rPr lang="fa-IR" altLang="tr-TR" sz="3600" dirty="0">
                <a:solidFill>
                  <a:schemeClr val="accent1">
                    <a:lumMod val="50000"/>
                  </a:schemeClr>
                </a:solidFill>
                <a:cs typeface="B Nazanin" panose="00000400000000000000" pitchFamily="2" charset="-78"/>
              </a:rPr>
              <a:t>جستجوي عميق کننده تکراري</a:t>
            </a:r>
            <a:endParaRPr lang="en-US" altLang="tr-TR" sz="3600" dirty="0">
              <a:solidFill>
                <a:schemeClr val="accent1">
                  <a:lumMod val="50000"/>
                </a:schemeClr>
              </a:solidFill>
              <a:cs typeface="B Nazanin" panose="00000400000000000000" pitchFamily="2" charset="-78"/>
            </a:endParaRPr>
          </a:p>
        </p:txBody>
      </p:sp>
      <p:sp>
        <p:nvSpPr>
          <p:cNvPr id="136199" name="Text Box 4"/>
          <p:cNvSpPr txBox="1">
            <a:spLocks noChangeArrowheads="1"/>
          </p:cNvSpPr>
          <p:nvPr/>
        </p:nvSpPr>
        <p:spPr bwMode="auto">
          <a:xfrm>
            <a:off x="684213" y="2595563"/>
            <a:ext cx="7632700" cy="373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None/>
            </a:pPr>
            <a:r>
              <a:rPr lang="ar-SA" altLang="tr-TR" sz="3600" dirty="0">
                <a:solidFill>
                  <a:schemeClr val="accent1">
                    <a:lumMod val="50000"/>
                  </a:schemeClr>
                </a:solidFill>
                <a:cs typeface="Homa" pitchFamily="2" charset="-78"/>
              </a:rPr>
              <a:t>کامل</a:t>
            </a:r>
            <a:r>
              <a:rPr lang="ar-SA" altLang="tr-TR" sz="3600" dirty="0">
                <a:solidFill>
                  <a:schemeClr val="accent2"/>
                </a:solidFill>
                <a:cs typeface="Homa" pitchFamily="2" charset="-78"/>
              </a:rPr>
              <a:t> </a:t>
            </a:r>
            <a:r>
              <a:rPr lang="ar-SA" altLang="tr-TR" sz="3600" dirty="0">
                <a:solidFill>
                  <a:schemeClr val="accent1">
                    <a:lumMod val="50000"/>
                  </a:schemeClr>
                </a:solidFill>
                <a:cs typeface="Homa" pitchFamily="2" charset="-78"/>
              </a:rPr>
              <a:t>بودن</a:t>
            </a:r>
            <a:r>
              <a:rPr lang="ar-SA" altLang="tr-TR" sz="3600" dirty="0">
                <a:solidFill>
                  <a:schemeClr val="accent2"/>
                </a:solidFill>
                <a:cs typeface="Homa" pitchFamily="2" charset="-78"/>
              </a:rPr>
              <a:t>:</a:t>
            </a:r>
            <a:r>
              <a:rPr lang="ar-SA" altLang="tr-TR" sz="3200" dirty="0">
                <a:solidFill>
                  <a:schemeClr val="accent2"/>
                </a:solidFill>
                <a:cs typeface="Homa" pitchFamily="2" charset="-78"/>
              </a:rPr>
              <a:t> </a:t>
            </a:r>
            <a:r>
              <a:rPr lang="fa-IR" altLang="tr-TR" sz="2400" dirty="0">
                <a:solidFill>
                  <a:srgbClr val="C00000"/>
                </a:solidFill>
                <a:cs typeface="B Nazanin" panose="00000400000000000000" pitchFamily="2" charset="-78"/>
              </a:rPr>
              <a:t>بله</a:t>
            </a:r>
            <a:endParaRPr lang="en-US" altLang="tr-TR" sz="2400" dirty="0">
              <a:solidFill>
                <a:srgbClr val="C00000"/>
              </a:solidFill>
              <a:cs typeface="B Nazanin" panose="00000400000000000000" pitchFamily="2" charset="-78"/>
            </a:endParaRPr>
          </a:p>
          <a:p>
            <a:pPr>
              <a:spcBef>
                <a:spcPct val="0"/>
              </a:spcBef>
              <a:buClrTx/>
              <a:buSzTx/>
              <a:buFontTx/>
              <a:buNone/>
            </a:pPr>
            <a:r>
              <a:rPr lang="fa-IR" altLang="tr-TR" sz="2400" dirty="0">
                <a:solidFill>
                  <a:srgbClr val="CC3300"/>
                </a:solidFill>
                <a:cs typeface="Homa" pitchFamily="2" charset="-78"/>
              </a:rPr>
              <a:t>	</a:t>
            </a:r>
            <a:r>
              <a:rPr lang="fa-IR" altLang="tr-TR" sz="2400" dirty="0">
                <a:solidFill>
                  <a:srgbClr val="C00000"/>
                </a:solidFill>
                <a:cs typeface="B Nazanin" panose="00000400000000000000" pitchFamily="2" charset="-78"/>
              </a:rPr>
              <a:t>در صورتي که فاکتور انشعاب محدود باشد</a:t>
            </a:r>
            <a:endParaRPr lang="el-GR" altLang="tr-TR" sz="2400" dirty="0">
              <a:solidFill>
                <a:srgbClr val="C00000"/>
              </a:solidFill>
              <a:cs typeface="B Nazanin" panose="00000400000000000000" pitchFamily="2" charset="-78"/>
            </a:endParaRPr>
          </a:p>
          <a:p>
            <a:pPr>
              <a:spcBef>
                <a:spcPct val="0"/>
              </a:spcBef>
              <a:buClrTx/>
              <a:buSzTx/>
              <a:buFontTx/>
              <a:buNone/>
            </a:pPr>
            <a:r>
              <a:rPr lang="ar-SA" altLang="tr-TR" sz="3600" dirty="0">
                <a:solidFill>
                  <a:schemeClr val="accent1">
                    <a:lumMod val="50000"/>
                  </a:schemeClr>
                </a:solidFill>
                <a:cs typeface="Homa" pitchFamily="2" charset="-78"/>
              </a:rPr>
              <a:t>بهينگي</a:t>
            </a:r>
            <a:r>
              <a:rPr lang="ar-SA" altLang="tr-TR" sz="3600" dirty="0">
                <a:solidFill>
                  <a:schemeClr val="accent2"/>
                </a:solidFill>
                <a:cs typeface="Homa" pitchFamily="2" charset="-78"/>
              </a:rPr>
              <a:t>:</a:t>
            </a:r>
            <a:r>
              <a:rPr lang="ar-SA" altLang="tr-TR" sz="3200" dirty="0">
                <a:solidFill>
                  <a:schemeClr val="accent2"/>
                </a:solidFill>
                <a:cs typeface="Homa" pitchFamily="2" charset="-78"/>
              </a:rPr>
              <a:t> </a:t>
            </a:r>
            <a:r>
              <a:rPr lang="fa-IR" altLang="tr-TR" sz="2400" dirty="0">
                <a:solidFill>
                  <a:srgbClr val="C00000"/>
                </a:solidFill>
                <a:cs typeface="B Nazanin" panose="00000400000000000000" pitchFamily="2" charset="-78"/>
              </a:rPr>
              <a:t>بله</a:t>
            </a:r>
            <a:r>
              <a:rPr lang="ar-SA" altLang="tr-TR" sz="4000" dirty="0">
                <a:solidFill>
                  <a:schemeClr val="accent2"/>
                </a:solidFill>
                <a:cs typeface="Homa" pitchFamily="2" charset="-78"/>
              </a:rPr>
              <a:t> </a:t>
            </a:r>
            <a:endParaRPr lang="ar-SA" altLang="tr-TR" sz="3200" dirty="0">
              <a:solidFill>
                <a:srgbClr val="CC3300"/>
              </a:solidFill>
              <a:cs typeface="Homa" pitchFamily="2" charset="-78"/>
            </a:endParaRPr>
          </a:p>
          <a:p>
            <a:pPr>
              <a:spcBef>
                <a:spcPct val="0"/>
              </a:spcBef>
              <a:buClrTx/>
              <a:buSzTx/>
              <a:buNone/>
            </a:pPr>
            <a:r>
              <a:rPr lang="ar-SA" altLang="tr-TR" sz="2400" dirty="0">
                <a:solidFill>
                  <a:srgbClr val="CC3300"/>
                </a:solidFill>
                <a:cs typeface="Homa" pitchFamily="2" charset="-78"/>
              </a:rPr>
              <a:t>	 </a:t>
            </a:r>
            <a:r>
              <a:rPr lang="fa-IR" altLang="tr-TR" sz="2400" dirty="0">
                <a:solidFill>
                  <a:srgbClr val="C00000"/>
                </a:solidFill>
                <a:cs typeface="B Nazanin" panose="00000400000000000000" pitchFamily="2" charset="-78"/>
              </a:rPr>
              <a:t>وقتي که هزينه </a:t>
            </a:r>
            <a:r>
              <a:rPr lang="fa-IR" altLang="tr-TR" sz="2400" dirty="0" smtClean="0">
                <a:solidFill>
                  <a:srgbClr val="C00000"/>
                </a:solidFill>
                <a:cs typeface="B Nazanin" panose="00000400000000000000" pitchFamily="2" charset="-78"/>
              </a:rPr>
              <a:t>یالها با هم برابر باشند. چرا؟</a:t>
            </a:r>
            <a:endParaRPr lang="fa-IR" altLang="tr-TR" sz="2400" dirty="0">
              <a:solidFill>
                <a:srgbClr val="C00000"/>
              </a:solidFill>
              <a:cs typeface="B Nazanin" panose="00000400000000000000" pitchFamily="2" charset="-78"/>
            </a:endParaRPr>
          </a:p>
          <a:p>
            <a:pPr>
              <a:spcBef>
                <a:spcPct val="35000"/>
              </a:spcBef>
              <a:buClrTx/>
              <a:buSzTx/>
              <a:buFontTx/>
              <a:buNone/>
            </a:pPr>
            <a:r>
              <a:rPr lang="ar-SA" altLang="tr-TR" sz="3600" dirty="0">
                <a:solidFill>
                  <a:schemeClr val="accent1">
                    <a:lumMod val="50000"/>
                  </a:schemeClr>
                </a:solidFill>
                <a:cs typeface="Homa" pitchFamily="2" charset="-78"/>
              </a:rPr>
              <a:t>پيچيدگي</a:t>
            </a:r>
            <a:r>
              <a:rPr lang="ar-SA" altLang="tr-TR" sz="3600" dirty="0">
                <a:solidFill>
                  <a:schemeClr val="accent2"/>
                </a:solidFill>
                <a:cs typeface="Homa" pitchFamily="2" charset="-78"/>
              </a:rPr>
              <a:t> </a:t>
            </a:r>
            <a:r>
              <a:rPr lang="ar-SA" altLang="tr-TR" sz="3600" dirty="0">
                <a:solidFill>
                  <a:schemeClr val="accent1">
                    <a:lumMod val="50000"/>
                  </a:schemeClr>
                </a:solidFill>
                <a:cs typeface="Homa" pitchFamily="2" charset="-78"/>
              </a:rPr>
              <a:t>زماني</a:t>
            </a:r>
            <a:r>
              <a:rPr lang="ar-SA" altLang="tr-TR" sz="3600" dirty="0" smtClean="0">
                <a:solidFill>
                  <a:schemeClr val="accent2"/>
                </a:solidFill>
                <a:cs typeface="Homa" pitchFamily="2" charset="-78"/>
              </a:rPr>
              <a:t>:</a:t>
            </a:r>
            <a:r>
              <a:rPr lang="tr-TR" altLang="tr-TR" sz="3600" dirty="0" smtClean="0">
                <a:solidFill>
                  <a:schemeClr val="accent2"/>
                </a:solidFill>
                <a:cs typeface="Homa" pitchFamily="2" charset="-78"/>
              </a:rPr>
              <a:t> </a:t>
            </a:r>
            <a:endParaRPr lang="ar-SA" altLang="tr-TR" sz="2000" dirty="0">
              <a:solidFill>
                <a:srgbClr val="CC3300"/>
              </a:solidFill>
              <a:cs typeface="Times New Roman" panose="02020603050405020304" pitchFamily="18" charset="0"/>
            </a:endParaRPr>
          </a:p>
          <a:p>
            <a:pPr>
              <a:spcBef>
                <a:spcPct val="35000"/>
              </a:spcBef>
              <a:buClrTx/>
              <a:buSzTx/>
              <a:buFontTx/>
              <a:buNone/>
            </a:pPr>
            <a:r>
              <a:rPr lang="ar-SA" altLang="tr-TR" sz="3600" dirty="0">
                <a:solidFill>
                  <a:schemeClr val="accent1">
                    <a:lumMod val="50000"/>
                  </a:schemeClr>
                </a:solidFill>
                <a:cs typeface="Homa" pitchFamily="2" charset="-78"/>
              </a:rPr>
              <a:t>پيچيدگي</a:t>
            </a:r>
            <a:r>
              <a:rPr lang="ar-SA" altLang="tr-TR" sz="3600" dirty="0">
                <a:solidFill>
                  <a:schemeClr val="accent2"/>
                </a:solidFill>
                <a:cs typeface="Homa" pitchFamily="2" charset="-78"/>
              </a:rPr>
              <a:t> </a:t>
            </a:r>
            <a:r>
              <a:rPr lang="ar-SA" altLang="tr-TR" sz="3600" dirty="0">
                <a:solidFill>
                  <a:schemeClr val="accent1">
                    <a:lumMod val="50000"/>
                  </a:schemeClr>
                </a:solidFill>
                <a:cs typeface="Homa" pitchFamily="2" charset="-78"/>
              </a:rPr>
              <a:t>فضا</a:t>
            </a:r>
            <a:r>
              <a:rPr lang="ar-SA" altLang="tr-TR" sz="3600" dirty="0">
                <a:solidFill>
                  <a:schemeClr val="accent2"/>
                </a:solidFill>
                <a:cs typeface="Homa" pitchFamily="2" charset="-78"/>
              </a:rPr>
              <a:t>:</a:t>
            </a:r>
            <a:endParaRPr lang="ar-SA" altLang="tr-TR" sz="2000" dirty="0">
              <a:solidFill>
                <a:srgbClr val="CC3300"/>
              </a:solidFill>
              <a:cs typeface="Times New Roman" panose="02020603050405020304" pitchFamily="18" charset="0"/>
            </a:endParaRPr>
          </a:p>
          <a:p>
            <a:pPr algn="l" rtl="0">
              <a:spcBef>
                <a:spcPct val="0"/>
              </a:spcBef>
              <a:buClrTx/>
              <a:buSzTx/>
              <a:buFontTx/>
              <a:buNone/>
            </a:pPr>
            <a:endParaRPr lang="en-US" altLang="tr-TR" sz="1800" dirty="0">
              <a:cs typeface="Times New Roman" panose="02020603050405020304" pitchFamily="18" charset="0"/>
            </a:endParaRPr>
          </a:p>
        </p:txBody>
      </p:sp>
      <p:graphicFrame>
        <p:nvGraphicFramePr>
          <p:cNvPr id="136200" name="Object 5"/>
          <p:cNvGraphicFramePr>
            <a:graphicFrameLocks noChangeAspect="1"/>
          </p:cNvGraphicFramePr>
          <p:nvPr/>
        </p:nvGraphicFramePr>
        <p:xfrm>
          <a:off x="3217863" y="4508500"/>
          <a:ext cx="1516062" cy="879475"/>
        </p:xfrm>
        <a:graphic>
          <a:graphicData uri="http://schemas.openxmlformats.org/presentationml/2006/ole">
            <mc:AlternateContent xmlns:mc="http://schemas.openxmlformats.org/markup-compatibility/2006">
              <mc:Choice xmlns:v="urn:schemas-microsoft-com:vml" Requires="v">
                <p:oleObj spid="_x0000_s9428" name="Equation" r:id="rId3" imgW="393529" imgH="228501" progId="Equation.3">
                  <p:embed/>
                </p:oleObj>
              </mc:Choice>
              <mc:Fallback>
                <p:oleObj name="Equation" r:id="rId3" imgW="393529" imgH="228501"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7863" y="4508500"/>
                        <a:ext cx="1516062" cy="879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6201" name="Object 6"/>
          <p:cNvGraphicFramePr>
            <a:graphicFrameLocks noChangeAspect="1"/>
          </p:cNvGraphicFramePr>
          <p:nvPr/>
        </p:nvGraphicFramePr>
        <p:xfrm>
          <a:off x="3270250" y="5368925"/>
          <a:ext cx="1447800" cy="723900"/>
        </p:xfrm>
        <a:graphic>
          <a:graphicData uri="http://schemas.openxmlformats.org/presentationml/2006/ole">
            <mc:AlternateContent xmlns:mc="http://schemas.openxmlformats.org/markup-compatibility/2006">
              <mc:Choice xmlns:v="urn:schemas-microsoft-com:vml" Requires="v">
                <p:oleObj spid="_x0000_s9429" name="Equation" r:id="rId5" imgW="406048" imgH="203024" progId="Equation.3">
                  <p:embed/>
                </p:oleObj>
              </mc:Choice>
              <mc:Fallback>
                <p:oleObj name="Equation" r:id="rId5" imgW="406048" imgH="203024"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0250" y="5368925"/>
                        <a:ext cx="1447800" cy="72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40109" y="9094"/>
            <a:ext cx="1103891" cy="1539638"/>
          </a:xfrm>
          <a:prstGeom prst="rect">
            <a:avLst/>
          </a:prstGeom>
        </p:spPr>
      </p:pic>
    </p:spTree>
    <p:extLst>
      <p:ext uri="{BB962C8B-B14F-4D97-AF65-F5344CB8AC3E}">
        <p14:creationId xmlns:p14="http://schemas.microsoft.com/office/powerpoint/2010/main" val="6114175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IDS vs BFS</a:t>
            </a:r>
            <a:endParaRPr lang="tr-TR" dirty="0"/>
          </a:p>
        </p:txBody>
      </p:sp>
      <p:sp>
        <p:nvSpPr>
          <p:cNvPr id="3" name="Content Placeholder 2"/>
          <p:cNvSpPr>
            <a:spLocks noGrp="1"/>
          </p:cNvSpPr>
          <p:nvPr>
            <p:ph idx="1"/>
          </p:nvPr>
        </p:nvSpPr>
        <p:spPr/>
        <p:txBody>
          <a:bodyPr/>
          <a:lstStyle/>
          <a:p>
            <a:endParaRPr lang="tr-TR"/>
          </a:p>
        </p:txBody>
      </p:sp>
      <p:sp>
        <p:nvSpPr>
          <p:cNvPr id="4" name="Date Placeholder 3"/>
          <p:cNvSpPr>
            <a:spLocks noGrp="1"/>
          </p:cNvSpPr>
          <p:nvPr>
            <p:ph type="dt" sz="half" idx="10"/>
          </p:nvPr>
        </p:nvSpPr>
        <p:spPr/>
        <p:txBody>
          <a:bodyPr/>
          <a:lstStyle/>
          <a:p>
            <a:fld id="{2975F1BF-C43B-493E-AF9C-75EE702845B3}" type="datetime1">
              <a:rPr lang="tr-TR" altLang="ja-JP" smtClean="0"/>
              <a:t>18.02.2016</a:t>
            </a:fld>
            <a:endParaRPr lang="en-US" altLang="ja-JP"/>
          </a:p>
        </p:txBody>
      </p:sp>
      <p:sp>
        <p:nvSpPr>
          <p:cNvPr id="5" name="Footer Placeholder 4"/>
          <p:cNvSpPr>
            <a:spLocks noGrp="1"/>
          </p:cNvSpPr>
          <p:nvPr>
            <p:ph type="ftr" sz="quarter" idx="11"/>
          </p:nvPr>
        </p:nvSpPr>
        <p:spPr/>
        <p:txBody>
          <a:bodyPr/>
          <a:lstStyle/>
          <a:p>
            <a:r>
              <a:rPr lang="en-US" altLang="ja-JP" smtClean="0"/>
              <a:t>AI, Solving problems by search</a:t>
            </a:r>
            <a:endParaRPr lang="ja-JP" altLang="en-US"/>
          </a:p>
        </p:txBody>
      </p:sp>
      <p:sp>
        <p:nvSpPr>
          <p:cNvPr id="6" name="Slide Number Placeholder 5"/>
          <p:cNvSpPr>
            <a:spLocks noGrp="1"/>
          </p:cNvSpPr>
          <p:nvPr>
            <p:ph type="sldNum" sz="quarter" idx="12"/>
          </p:nvPr>
        </p:nvSpPr>
        <p:spPr/>
        <p:txBody>
          <a:bodyPr/>
          <a:lstStyle/>
          <a:p>
            <a:fld id="{F0C8548C-B734-4C71-84E7-959ED06EFFAA}" type="slidenum">
              <a:rPr lang="ja-JP" altLang="en-US" smtClean="0"/>
              <a:pPr/>
              <a:t>45</a:t>
            </a:fld>
            <a:endParaRPr lang="en-US" altLang="ja-JP"/>
          </a:p>
        </p:txBody>
      </p:sp>
      <p:pic>
        <p:nvPicPr>
          <p:cNvPr id="7" name="Picture 6"/>
          <p:cNvPicPr>
            <a:picLocks noChangeAspect="1"/>
          </p:cNvPicPr>
          <p:nvPr/>
        </p:nvPicPr>
        <p:blipFill>
          <a:blip r:embed="rId2"/>
          <a:stretch>
            <a:fillRect/>
          </a:stretch>
        </p:blipFill>
        <p:spPr>
          <a:xfrm>
            <a:off x="88901" y="2420888"/>
            <a:ext cx="9019603" cy="2093634"/>
          </a:xfrm>
          <a:prstGeom prst="rect">
            <a:avLst/>
          </a:prstGeom>
        </p:spPr>
      </p:pic>
    </p:spTree>
    <p:extLst>
      <p:ext uri="{BB962C8B-B14F-4D97-AF65-F5344CB8AC3E}">
        <p14:creationId xmlns:p14="http://schemas.microsoft.com/office/powerpoint/2010/main" val="21584068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89925489-DD6F-4361-B8CA-D6E74DCC9898}" type="datetime1">
              <a:rPr lang="tr-TR" altLang="en-US" smtClean="0"/>
              <a:t>18.02.2016</a:t>
            </a:fld>
            <a:endParaRPr lang="en-US" altLang="en-US"/>
          </a:p>
        </p:txBody>
      </p:sp>
      <p:sp>
        <p:nvSpPr>
          <p:cNvPr id="4" name="Footer Placeholder 3"/>
          <p:cNvSpPr>
            <a:spLocks noGrp="1"/>
          </p:cNvSpPr>
          <p:nvPr>
            <p:ph type="ftr" sz="quarter" idx="11"/>
          </p:nvPr>
        </p:nvSpPr>
        <p:spPr/>
        <p:txBody>
          <a:bodyPr/>
          <a:lstStyle/>
          <a:p>
            <a:r>
              <a:rPr lang="en-US" altLang="en-US" smtClean="0"/>
              <a:t>AI, Solving problems by search</a:t>
            </a:r>
            <a:endParaRPr lang="en-US" altLang="en-US"/>
          </a:p>
        </p:txBody>
      </p:sp>
      <p:sp>
        <p:nvSpPr>
          <p:cNvPr id="5" name="Slide Number Placeholder 4"/>
          <p:cNvSpPr>
            <a:spLocks noGrp="1"/>
          </p:cNvSpPr>
          <p:nvPr>
            <p:ph type="sldNum" sz="quarter" idx="12"/>
          </p:nvPr>
        </p:nvSpPr>
        <p:spPr/>
        <p:txBody>
          <a:bodyPr/>
          <a:lstStyle/>
          <a:p>
            <a:fld id="{62C3F5E1-7DC9-47BA-9B84-72FFFC48AC89}" type="slidenum">
              <a:rPr lang="ar-SA" altLang="en-US" smtClean="0"/>
              <a:pPr/>
              <a:t>46</a:t>
            </a:fld>
            <a:endParaRPr lang="en-US" altLang="en-US"/>
          </a:p>
        </p:txBody>
      </p:sp>
      <p:sp>
        <p:nvSpPr>
          <p:cNvPr id="8" name="Title 1"/>
          <p:cNvSpPr txBox="1">
            <a:spLocks/>
          </p:cNvSpPr>
          <p:nvPr/>
        </p:nvSpPr>
        <p:spPr>
          <a:xfrm>
            <a:off x="457200" y="989856"/>
            <a:ext cx="8229600" cy="11430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fontAlgn="auto">
              <a:spcAft>
                <a:spcPts val="0"/>
              </a:spcAft>
              <a:buNone/>
            </a:pPr>
            <a:r>
              <a:rPr lang="en-US" sz="4000" dirty="0" smtClean="0">
                <a:solidFill>
                  <a:schemeClr val="tx2"/>
                </a:solidFill>
                <a:latin typeface="+mj-lt"/>
                <a:ea typeface="+mj-ea"/>
                <a:cs typeface="+mj-cs"/>
              </a:rPr>
              <a:t>Iterative-deepening </a:t>
            </a:r>
            <a:r>
              <a:rPr lang="en-US" sz="4000" dirty="0">
                <a:solidFill>
                  <a:schemeClr val="tx2"/>
                </a:solidFill>
                <a:latin typeface="+mj-lt"/>
                <a:ea typeface="+mj-ea"/>
                <a:cs typeface="+mj-cs"/>
              </a:rPr>
              <a:t>search algorithm</a:t>
            </a:r>
            <a:endParaRPr lang="tr-TR" sz="4000" dirty="0">
              <a:solidFill>
                <a:schemeClr val="tx2"/>
              </a:solidFill>
              <a:latin typeface="+mj-lt"/>
              <a:ea typeface="+mj-ea"/>
              <a:cs typeface="+mj-cs"/>
            </a:endParaRPr>
          </a:p>
        </p:txBody>
      </p:sp>
      <p:pic>
        <p:nvPicPr>
          <p:cNvPr id="2" name="Picture 1"/>
          <p:cNvPicPr>
            <a:picLocks noChangeAspect="1"/>
          </p:cNvPicPr>
          <p:nvPr/>
        </p:nvPicPr>
        <p:blipFill>
          <a:blip r:embed="rId2"/>
          <a:stretch>
            <a:fillRect/>
          </a:stretch>
        </p:blipFill>
        <p:spPr>
          <a:xfrm>
            <a:off x="35496" y="2492896"/>
            <a:ext cx="9090778" cy="1588567"/>
          </a:xfrm>
          <a:prstGeom prst="rect">
            <a:avLst/>
          </a:prstGeom>
        </p:spPr>
      </p:pic>
    </p:spTree>
    <p:extLst>
      <p:ext uri="{BB962C8B-B14F-4D97-AF65-F5344CB8AC3E}">
        <p14:creationId xmlns:p14="http://schemas.microsoft.com/office/powerpoint/2010/main" val="26730524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quarter" idx="10"/>
          </p:nvPr>
        </p:nvSpPr>
        <p:spPr/>
        <p:txBody>
          <a:bodyPr/>
          <a:lstStyle/>
          <a:p>
            <a:pPr>
              <a:defRPr/>
            </a:pPr>
            <a:fld id="{381F7340-C855-4DEE-9717-5B79DDAF6C3A}" type="datetime1">
              <a:rPr lang="tr-TR" altLang="en-US" smtClean="0"/>
              <a:t>18.02.2016</a:t>
            </a:fld>
            <a:endParaRPr lang="en-US" altLang="en-US"/>
          </a:p>
        </p:txBody>
      </p:sp>
      <p:sp>
        <p:nvSpPr>
          <p:cNvPr id="13721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a:spcBef>
                <a:spcPct val="0"/>
              </a:spcBef>
              <a:buClrTx/>
              <a:buSzTx/>
              <a:buFontTx/>
              <a:buNone/>
            </a:pPr>
            <a:r>
              <a:rPr lang="en-US" altLang="en-US" sz="1200" smtClean="0">
                <a:latin typeface="Garamond" panose="02020404030301010803" pitchFamily="18" charset="0"/>
              </a:rPr>
              <a:t>AI, Solving problems by search</a:t>
            </a:r>
            <a:endParaRPr lang="en-US" altLang="en-US" sz="1200">
              <a:latin typeface="Garamond" panose="02020404030301010803" pitchFamily="18" charset="0"/>
            </a:endParaRPr>
          </a:p>
        </p:txBody>
      </p:sp>
      <p:sp>
        <p:nvSpPr>
          <p:cNvPr id="13722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rtl="0">
              <a:spcBef>
                <a:spcPct val="0"/>
              </a:spcBef>
              <a:buClrTx/>
              <a:buSzTx/>
              <a:buFontTx/>
              <a:buNone/>
            </a:pPr>
            <a:fld id="{E8A314F0-8B2F-4531-B494-FA01BACBEAE7}" type="slidenum">
              <a:rPr lang="ar-SA" altLang="en-US" sz="1200">
                <a:latin typeface="Garamond" panose="02020404030301010803" pitchFamily="18" charset="0"/>
              </a:rPr>
              <a:pPr rtl="0">
                <a:spcBef>
                  <a:spcPct val="0"/>
                </a:spcBef>
                <a:buClrTx/>
                <a:buSzTx/>
                <a:buFontTx/>
                <a:buNone/>
              </a:pPr>
              <a:t>47</a:t>
            </a:fld>
            <a:endParaRPr lang="en-US" altLang="en-US" sz="1200">
              <a:latin typeface="Garamond" panose="02020404030301010803" pitchFamily="18" charset="0"/>
            </a:endParaRPr>
          </a:p>
        </p:txBody>
      </p:sp>
      <p:sp>
        <p:nvSpPr>
          <p:cNvPr id="137221"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fa-IR" altLang="tr-TR" sz="4400" b="1">
                <a:latin typeface="Times New Roman" panose="02020603050405020304" pitchFamily="18" charset="0"/>
                <a:cs typeface="Homa" pitchFamily="2" charset="-78"/>
              </a:rPr>
              <a:t>حل مسئله با جستجو</a:t>
            </a:r>
            <a:endParaRPr lang="en-US" altLang="tr-TR" sz="2400" b="1">
              <a:latin typeface="Times New Roman" panose="02020603050405020304" pitchFamily="18" charset="0"/>
              <a:cs typeface="Homa" pitchFamily="2" charset="-78"/>
            </a:endParaRPr>
          </a:p>
        </p:txBody>
      </p:sp>
      <p:sp>
        <p:nvSpPr>
          <p:cNvPr id="137222" name="Text Box 3"/>
          <p:cNvSpPr txBox="1">
            <a:spLocks noChangeArrowheads="1"/>
          </p:cNvSpPr>
          <p:nvPr/>
        </p:nvSpPr>
        <p:spPr bwMode="auto">
          <a:xfrm>
            <a:off x="323850" y="1874838"/>
            <a:ext cx="79930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ClrTx/>
              <a:buSzTx/>
              <a:buFontTx/>
              <a:buNone/>
            </a:pPr>
            <a:r>
              <a:rPr lang="fa-IR" altLang="tr-TR" sz="3600" dirty="0">
                <a:solidFill>
                  <a:schemeClr val="accent1">
                    <a:lumMod val="50000"/>
                  </a:schemeClr>
                </a:solidFill>
                <a:cs typeface="B Nazanin" panose="00000400000000000000" pitchFamily="2" charset="-78"/>
              </a:rPr>
              <a:t>جستجوي دو </a:t>
            </a:r>
            <a:r>
              <a:rPr lang="fa-IR" altLang="tr-TR" sz="3600" dirty="0" smtClean="0">
                <a:solidFill>
                  <a:schemeClr val="accent1">
                    <a:lumMod val="50000"/>
                  </a:schemeClr>
                </a:solidFill>
                <a:cs typeface="B Nazanin" panose="00000400000000000000" pitchFamily="2" charset="-78"/>
              </a:rPr>
              <a:t>طرفه</a:t>
            </a:r>
            <a:r>
              <a:rPr lang="en-US" altLang="tr-TR" sz="3600" smtClean="0">
                <a:solidFill>
                  <a:schemeClr val="accent1">
                    <a:lumMod val="50000"/>
                  </a:schemeClr>
                </a:solidFill>
                <a:cs typeface="B Nazanin" panose="00000400000000000000" pitchFamily="2" charset="-78"/>
              </a:rPr>
              <a:t>(Bidirectional search)</a:t>
            </a:r>
            <a:endParaRPr lang="en-US" altLang="tr-TR" sz="3600" dirty="0" smtClean="0">
              <a:solidFill>
                <a:schemeClr val="accent1">
                  <a:lumMod val="50000"/>
                </a:schemeClr>
              </a:solidFill>
              <a:cs typeface="B Nazanin" panose="00000400000000000000" pitchFamily="2" charset="-78"/>
            </a:endParaRPr>
          </a:p>
        </p:txBody>
      </p:sp>
      <p:pic>
        <p:nvPicPr>
          <p:cNvPr id="137223" name="Picture 4"/>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235075" y="3519488"/>
            <a:ext cx="6505575" cy="3106737"/>
          </a:xfrm>
          <a:noFill/>
        </p:spPr>
      </p:pic>
      <p:sp>
        <p:nvSpPr>
          <p:cNvPr id="137224" name="Text Box 5"/>
          <p:cNvSpPr txBox="1">
            <a:spLocks noChangeArrowheads="1"/>
          </p:cNvSpPr>
          <p:nvPr/>
        </p:nvSpPr>
        <p:spPr bwMode="auto">
          <a:xfrm>
            <a:off x="395288" y="2565400"/>
            <a:ext cx="8280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a:spcBef>
                <a:spcPct val="50000"/>
              </a:spcBef>
              <a:buClrTx/>
              <a:buSzTx/>
              <a:buFontTx/>
              <a:buNone/>
            </a:pPr>
            <a:r>
              <a:rPr lang="fa-IR" altLang="tr-TR" sz="2400" dirty="0">
                <a:solidFill>
                  <a:srgbClr val="C00000"/>
                </a:solidFill>
                <a:cs typeface="B Nazanin" panose="00000400000000000000" pitchFamily="2" charset="-78"/>
              </a:rPr>
              <a:t>انجام دو جست و جوي همزمان، يکي از حالت اوليه به هدف و ديگري از هدف به حالت اوليه تا زماني که دو جست و جو به هم برسند</a:t>
            </a:r>
            <a:endParaRPr lang="en-US" altLang="tr-TR" sz="2400" dirty="0">
              <a:solidFill>
                <a:srgbClr val="C00000"/>
              </a:solidFill>
              <a:cs typeface="B Nazanin" panose="00000400000000000000" pitchFamily="2" charset="-78"/>
            </a:endParaRPr>
          </a:p>
        </p:txBody>
      </p:sp>
    </p:spTree>
    <p:extLst>
      <p:ext uri="{BB962C8B-B14F-4D97-AF65-F5344CB8AC3E}">
        <p14:creationId xmlns:p14="http://schemas.microsoft.com/office/powerpoint/2010/main" val="38918957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quarter" idx="10"/>
          </p:nvPr>
        </p:nvSpPr>
        <p:spPr/>
        <p:txBody>
          <a:bodyPr/>
          <a:lstStyle/>
          <a:p>
            <a:pPr>
              <a:defRPr/>
            </a:pPr>
            <a:fld id="{6A119C37-EFCC-4F15-8F1B-BFD59E01E3ED}" type="datetime1">
              <a:rPr lang="tr-TR" altLang="en-US" smtClean="0"/>
              <a:t>18.02.2016</a:t>
            </a:fld>
            <a:endParaRPr lang="en-US" altLang="en-US"/>
          </a:p>
        </p:txBody>
      </p:sp>
      <p:sp>
        <p:nvSpPr>
          <p:cNvPr id="13824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a:spcBef>
                <a:spcPct val="0"/>
              </a:spcBef>
              <a:buClrTx/>
              <a:buSzTx/>
              <a:buFontTx/>
              <a:buNone/>
            </a:pPr>
            <a:r>
              <a:rPr lang="en-US" altLang="en-US" sz="1200" smtClean="0">
                <a:latin typeface="Garamond" panose="02020404030301010803" pitchFamily="18" charset="0"/>
              </a:rPr>
              <a:t>AI, Solving problems by search</a:t>
            </a:r>
            <a:endParaRPr lang="en-US" altLang="en-US" sz="1200">
              <a:latin typeface="Garamond" panose="02020404030301010803" pitchFamily="18" charset="0"/>
            </a:endParaRPr>
          </a:p>
        </p:txBody>
      </p:sp>
      <p:sp>
        <p:nvSpPr>
          <p:cNvPr id="1382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rtl="0">
              <a:spcBef>
                <a:spcPct val="0"/>
              </a:spcBef>
              <a:buClrTx/>
              <a:buSzTx/>
              <a:buFontTx/>
              <a:buNone/>
            </a:pPr>
            <a:fld id="{309A5F4F-7EF1-4485-9E65-5B8867371A36}" type="slidenum">
              <a:rPr lang="ar-SA" altLang="en-US" sz="1200">
                <a:latin typeface="Garamond" panose="02020404030301010803" pitchFamily="18" charset="0"/>
              </a:rPr>
              <a:pPr rtl="0">
                <a:spcBef>
                  <a:spcPct val="0"/>
                </a:spcBef>
                <a:buClrTx/>
                <a:buSzTx/>
                <a:buFontTx/>
                <a:buNone/>
              </a:pPr>
              <a:t>48</a:t>
            </a:fld>
            <a:endParaRPr lang="en-US" altLang="en-US" sz="1200">
              <a:latin typeface="Garamond" panose="02020404030301010803" pitchFamily="18" charset="0"/>
            </a:endParaRPr>
          </a:p>
        </p:txBody>
      </p:sp>
      <p:sp>
        <p:nvSpPr>
          <p:cNvPr id="138245"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fa-IR" altLang="tr-TR" sz="4400" b="1">
                <a:latin typeface="Times New Roman" panose="02020603050405020304" pitchFamily="18" charset="0"/>
                <a:cs typeface="Homa" pitchFamily="2" charset="-78"/>
              </a:rPr>
              <a:t>حل مسئله با جستجو</a:t>
            </a:r>
            <a:endParaRPr lang="en-US" altLang="tr-TR" sz="2400" b="1">
              <a:latin typeface="Times New Roman" panose="02020603050405020304" pitchFamily="18" charset="0"/>
              <a:cs typeface="Homa" pitchFamily="2" charset="-78"/>
            </a:endParaRPr>
          </a:p>
        </p:txBody>
      </p:sp>
      <p:sp>
        <p:nvSpPr>
          <p:cNvPr id="138246" name="Text Box 3"/>
          <p:cNvSpPr txBox="1">
            <a:spLocks noChangeArrowheads="1"/>
          </p:cNvSpPr>
          <p:nvPr/>
        </p:nvSpPr>
        <p:spPr bwMode="auto">
          <a:xfrm>
            <a:off x="323850" y="1874838"/>
            <a:ext cx="79930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ClrTx/>
              <a:buSzTx/>
              <a:buFontTx/>
              <a:buNone/>
            </a:pPr>
            <a:r>
              <a:rPr lang="fa-IR" altLang="tr-TR" sz="4000" b="1" dirty="0">
                <a:solidFill>
                  <a:schemeClr val="accent1">
                    <a:lumMod val="50000"/>
                  </a:schemeClr>
                </a:solidFill>
                <a:cs typeface="Homa" pitchFamily="2" charset="-78"/>
              </a:rPr>
              <a:t>جستجوي دو طرفه</a:t>
            </a:r>
            <a:endParaRPr lang="en-US" altLang="tr-TR" sz="4000" b="1" dirty="0">
              <a:solidFill>
                <a:schemeClr val="accent1">
                  <a:lumMod val="50000"/>
                </a:schemeClr>
              </a:solidFill>
              <a:cs typeface="Homa" pitchFamily="2" charset="-78"/>
            </a:endParaRPr>
          </a:p>
        </p:txBody>
      </p:sp>
      <p:sp>
        <p:nvSpPr>
          <p:cNvPr id="138247" name="Text Box 4"/>
          <p:cNvSpPr txBox="1">
            <a:spLocks noChangeArrowheads="1"/>
          </p:cNvSpPr>
          <p:nvPr/>
        </p:nvSpPr>
        <p:spPr bwMode="auto">
          <a:xfrm>
            <a:off x="395288" y="2595563"/>
            <a:ext cx="7921625" cy="373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ar-SA" altLang="tr-TR" sz="3600" dirty="0">
                <a:solidFill>
                  <a:schemeClr val="accent1">
                    <a:lumMod val="50000"/>
                  </a:schemeClr>
                </a:solidFill>
                <a:cs typeface="Homa" pitchFamily="2" charset="-78"/>
              </a:rPr>
              <a:t>کامل</a:t>
            </a:r>
            <a:r>
              <a:rPr lang="ar-SA" altLang="tr-TR" sz="3600" dirty="0">
                <a:solidFill>
                  <a:schemeClr val="accent2"/>
                </a:solidFill>
                <a:cs typeface="Homa" pitchFamily="2" charset="-78"/>
              </a:rPr>
              <a:t> </a:t>
            </a:r>
            <a:r>
              <a:rPr lang="ar-SA" altLang="tr-TR" sz="3600" dirty="0">
                <a:solidFill>
                  <a:schemeClr val="accent1">
                    <a:lumMod val="50000"/>
                  </a:schemeClr>
                </a:solidFill>
                <a:cs typeface="Homa" pitchFamily="2" charset="-78"/>
              </a:rPr>
              <a:t>بودن</a:t>
            </a:r>
            <a:r>
              <a:rPr lang="ar-SA" altLang="tr-TR" sz="3600" dirty="0">
                <a:solidFill>
                  <a:schemeClr val="accent2"/>
                </a:solidFill>
                <a:cs typeface="Homa" pitchFamily="2" charset="-78"/>
              </a:rPr>
              <a:t>:</a:t>
            </a:r>
            <a:r>
              <a:rPr lang="ar-SA" altLang="tr-TR" sz="3200" dirty="0">
                <a:solidFill>
                  <a:schemeClr val="accent2"/>
                </a:solidFill>
                <a:cs typeface="Homa" pitchFamily="2" charset="-78"/>
              </a:rPr>
              <a:t> </a:t>
            </a:r>
            <a:r>
              <a:rPr lang="fa-IR" altLang="tr-TR" sz="2400" dirty="0">
                <a:solidFill>
                  <a:srgbClr val="C00000"/>
                </a:solidFill>
                <a:cs typeface="B Nazanin" panose="00000400000000000000" pitchFamily="2" charset="-78"/>
              </a:rPr>
              <a:t>بله</a:t>
            </a:r>
            <a:endParaRPr lang="en-US" altLang="tr-TR" sz="2400" dirty="0">
              <a:solidFill>
                <a:srgbClr val="C00000"/>
              </a:solidFill>
              <a:cs typeface="B Nazanin" panose="00000400000000000000" pitchFamily="2" charset="-78"/>
            </a:endParaRPr>
          </a:p>
          <a:p>
            <a:pPr>
              <a:spcBef>
                <a:spcPct val="0"/>
              </a:spcBef>
              <a:buClrTx/>
              <a:buSzTx/>
              <a:buFontTx/>
              <a:buNone/>
            </a:pPr>
            <a:r>
              <a:rPr lang="fa-IR" altLang="tr-TR" sz="2400" dirty="0">
                <a:solidFill>
                  <a:srgbClr val="C00000"/>
                </a:solidFill>
                <a:cs typeface="B Nazanin" panose="00000400000000000000" pitchFamily="2" charset="-78"/>
              </a:rPr>
              <a:t>	اگر هر دو جستجو، عرضي باشند و هزينه تمام مراحل يکسان </a:t>
            </a:r>
            <a:r>
              <a:rPr lang="fa-IR" altLang="tr-TR" sz="2400" dirty="0" smtClean="0">
                <a:solidFill>
                  <a:srgbClr val="C00000"/>
                </a:solidFill>
                <a:cs typeface="B Nazanin" panose="00000400000000000000" pitchFamily="2" charset="-78"/>
              </a:rPr>
              <a:t>باشد. چرا؟</a:t>
            </a:r>
            <a:endParaRPr lang="el-GR" altLang="tr-TR" sz="2400" dirty="0">
              <a:solidFill>
                <a:srgbClr val="C00000"/>
              </a:solidFill>
              <a:cs typeface="B Nazanin" panose="00000400000000000000" pitchFamily="2" charset="-78"/>
            </a:endParaRPr>
          </a:p>
          <a:p>
            <a:pPr>
              <a:spcBef>
                <a:spcPct val="0"/>
              </a:spcBef>
              <a:buClrTx/>
              <a:buSzTx/>
              <a:buFontTx/>
              <a:buNone/>
            </a:pPr>
            <a:r>
              <a:rPr lang="ar-SA" altLang="tr-TR" sz="3600" dirty="0">
                <a:solidFill>
                  <a:schemeClr val="accent1">
                    <a:lumMod val="50000"/>
                  </a:schemeClr>
                </a:solidFill>
                <a:cs typeface="Homa" pitchFamily="2" charset="-78"/>
              </a:rPr>
              <a:t>بهينگي</a:t>
            </a:r>
            <a:r>
              <a:rPr lang="ar-SA" altLang="tr-TR" sz="3600" dirty="0">
                <a:solidFill>
                  <a:schemeClr val="accent2"/>
                </a:solidFill>
                <a:cs typeface="Homa" pitchFamily="2" charset="-78"/>
              </a:rPr>
              <a:t>:</a:t>
            </a:r>
            <a:r>
              <a:rPr lang="ar-SA" altLang="tr-TR" sz="3200" dirty="0">
                <a:solidFill>
                  <a:schemeClr val="accent2"/>
                </a:solidFill>
                <a:cs typeface="Homa" pitchFamily="2" charset="-78"/>
              </a:rPr>
              <a:t> </a:t>
            </a:r>
            <a:r>
              <a:rPr lang="fa-IR" altLang="tr-TR" sz="2400" dirty="0">
                <a:solidFill>
                  <a:srgbClr val="C00000"/>
                </a:solidFill>
                <a:cs typeface="B Nazanin" panose="00000400000000000000" pitchFamily="2" charset="-78"/>
              </a:rPr>
              <a:t>بله</a:t>
            </a:r>
            <a:r>
              <a:rPr lang="ar-SA" altLang="tr-TR" sz="4000" dirty="0">
                <a:solidFill>
                  <a:schemeClr val="accent2"/>
                </a:solidFill>
                <a:cs typeface="Homa" pitchFamily="2" charset="-78"/>
              </a:rPr>
              <a:t> </a:t>
            </a:r>
            <a:endParaRPr lang="ar-SA" altLang="tr-TR" sz="3200" dirty="0">
              <a:solidFill>
                <a:srgbClr val="CC3300"/>
              </a:solidFill>
              <a:cs typeface="Homa" pitchFamily="2" charset="-78"/>
            </a:endParaRPr>
          </a:p>
          <a:p>
            <a:pPr>
              <a:spcBef>
                <a:spcPct val="0"/>
              </a:spcBef>
              <a:buClrTx/>
              <a:buSzTx/>
              <a:buFontTx/>
              <a:buNone/>
            </a:pPr>
            <a:r>
              <a:rPr lang="fa-IR" altLang="tr-TR" sz="2400" dirty="0">
                <a:solidFill>
                  <a:srgbClr val="CC3300"/>
                </a:solidFill>
                <a:cs typeface="Homa" pitchFamily="2" charset="-78"/>
              </a:rPr>
              <a:t>	</a:t>
            </a:r>
            <a:r>
              <a:rPr lang="fa-IR" altLang="tr-TR" sz="2400" dirty="0">
                <a:solidFill>
                  <a:srgbClr val="C00000"/>
                </a:solidFill>
                <a:cs typeface="B Nazanin" panose="00000400000000000000" pitchFamily="2" charset="-78"/>
              </a:rPr>
              <a:t>اگر هر دو جستجو، عرضي باشند و هزينه تمام مراحل يکسان باشد</a:t>
            </a:r>
            <a:endParaRPr lang="el-GR" altLang="tr-TR" sz="2400" dirty="0">
              <a:solidFill>
                <a:srgbClr val="C00000"/>
              </a:solidFill>
              <a:cs typeface="B Nazanin" panose="00000400000000000000" pitchFamily="2" charset="-78"/>
            </a:endParaRPr>
          </a:p>
          <a:p>
            <a:pPr>
              <a:spcBef>
                <a:spcPct val="35000"/>
              </a:spcBef>
              <a:buClrTx/>
              <a:buSzTx/>
              <a:buFontTx/>
              <a:buNone/>
            </a:pPr>
            <a:r>
              <a:rPr lang="ar-SA" altLang="tr-TR" sz="3600" dirty="0">
                <a:solidFill>
                  <a:schemeClr val="accent1">
                    <a:lumMod val="50000"/>
                  </a:schemeClr>
                </a:solidFill>
                <a:cs typeface="Homa" pitchFamily="2" charset="-78"/>
              </a:rPr>
              <a:t>پيچيدگي زماني</a:t>
            </a:r>
            <a:r>
              <a:rPr lang="ar-SA" altLang="tr-TR" sz="3600" dirty="0">
                <a:solidFill>
                  <a:schemeClr val="accent2"/>
                </a:solidFill>
                <a:cs typeface="Homa" pitchFamily="2" charset="-78"/>
              </a:rPr>
              <a:t>:</a:t>
            </a:r>
            <a:endParaRPr lang="ar-SA" altLang="tr-TR" sz="2000" dirty="0">
              <a:solidFill>
                <a:srgbClr val="CC3300"/>
              </a:solidFill>
              <a:cs typeface="Times New Roman" panose="02020603050405020304" pitchFamily="18" charset="0"/>
            </a:endParaRPr>
          </a:p>
          <a:p>
            <a:pPr>
              <a:spcBef>
                <a:spcPct val="35000"/>
              </a:spcBef>
              <a:buClrTx/>
              <a:buSzTx/>
              <a:buFontTx/>
              <a:buNone/>
            </a:pPr>
            <a:r>
              <a:rPr lang="ar-SA" altLang="tr-TR" sz="3600" dirty="0">
                <a:solidFill>
                  <a:schemeClr val="accent1">
                    <a:lumMod val="50000"/>
                  </a:schemeClr>
                </a:solidFill>
                <a:cs typeface="Homa" pitchFamily="2" charset="-78"/>
              </a:rPr>
              <a:t>پيچيدگي فضا</a:t>
            </a:r>
            <a:r>
              <a:rPr lang="ar-SA" altLang="tr-TR" sz="3600" dirty="0">
                <a:solidFill>
                  <a:schemeClr val="accent2"/>
                </a:solidFill>
                <a:cs typeface="Homa" pitchFamily="2" charset="-78"/>
              </a:rPr>
              <a:t>:</a:t>
            </a:r>
            <a:endParaRPr lang="ar-SA" altLang="tr-TR" sz="2000" dirty="0">
              <a:solidFill>
                <a:srgbClr val="CC3300"/>
              </a:solidFill>
              <a:cs typeface="Times New Roman" panose="02020603050405020304" pitchFamily="18" charset="0"/>
            </a:endParaRPr>
          </a:p>
          <a:p>
            <a:pPr algn="l" rtl="0">
              <a:spcBef>
                <a:spcPct val="0"/>
              </a:spcBef>
              <a:buClrTx/>
              <a:buSzTx/>
              <a:buFontTx/>
              <a:buNone/>
            </a:pPr>
            <a:endParaRPr lang="en-US" altLang="tr-TR" sz="1800" dirty="0">
              <a:cs typeface="Times New Roman" panose="02020603050405020304" pitchFamily="18" charset="0"/>
            </a:endParaRPr>
          </a:p>
        </p:txBody>
      </p:sp>
      <p:graphicFrame>
        <p:nvGraphicFramePr>
          <p:cNvPr id="138248" name="Object 5"/>
          <p:cNvGraphicFramePr>
            <a:graphicFrameLocks noChangeAspect="1"/>
          </p:cNvGraphicFramePr>
          <p:nvPr/>
        </p:nvGraphicFramePr>
        <p:xfrm>
          <a:off x="3071813" y="4495800"/>
          <a:ext cx="1809750" cy="879475"/>
        </p:xfrm>
        <a:graphic>
          <a:graphicData uri="http://schemas.openxmlformats.org/presentationml/2006/ole">
            <mc:AlternateContent xmlns:mc="http://schemas.openxmlformats.org/markup-compatibility/2006">
              <mc:Choice xmlns:v="urn:schemas-microsoft-com:vml" Requires="v">
                <p:oleObj spid="_x0000_s10450" name="Equation" r:id="rId3" imgW="469900" imgH="228600" progId="Equation.3">
                  <p:embed/>
                </p:oleObj>
              </mc:Choice>
              <mc:Fallback>
                <p:oleObj name="Equation" r:id="rId3" imgW="4699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1813" y="4495800"/>
                        <a:ext cx="1809750" cy="879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8249" name="Object 6"/>
          <p:cNvGraphicFramePr>
            <a:graphicFrameLocks noChangeAspect="1"/>
          </p:cNvGraphicFramePr>
          <p:nvPr/>
        </p:nvGraphicFramePr>
        <p:xfrm>
          <a:off x="3157538" y="5311775"/>
          <a:ext cx="1673225" cy="814388"/>
        </p:xfrm>
        <a:graphic>
          <a:graphicData uri="http://schemas.openxmlformats.org/presentationml/2006/ole">
            <mc:AlternateContent xmlns:mc="http://schemas.openxmlformats.org/markup-compatibility/2006">
              <mc:Choice xmlns:v="urn:schemas-microsoft-com:vml" Requires="v">
                <p:oleObj spid="_x0000_s10451" name="Equation" r:id="rId5" imgW="469900" imgH="228600" progId="Equation.3">
                  <p:embed/>
                </p:oleObj>
              </mc:Choice>
              <mc:Fallback>
                <p:oleObj name="Equation" r:id="rId5" imgW="4699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7538" y="5311775"/>
                        <a:ext cx="1673225" cy="81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40109" y="9094"/>
            <a:ext cx="1103891" cy="1539638"/>
          </a:xfrm>
          <a:prstGeom prst="rect">
            <a:avLst/>
          </a:prstGeom>
        </p:spPr>
      </p:pic>
    </p:spTree>
    <p:extLst>
      <p:ext uri="{BB962C8B-B14F-4D97-AF65-F5344CB8AC3E}">
        <p14:creationId xmlns:p14="http://schemas.microsoft.com/office/powerpoint/2010/main" val="26603251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A Comparison on search algorithms</a:t>
            </a:r>
            <a:endParaRPr lang="tr-TR" sz="4400" dirty="0"/>
          </a:p>
        </p:txBody>
      </p:sp>
      <p:sp>
        <p:nvSpPr>
          <p:cNvPr id="4" name="Date Placeholder 3"/>
          <p:cNvSpPr>
            <a:spLocks noGrp="1"/>
          </p:cNvSpPr>
          <p:nvPr>
            <p:ph type="dt" sz="half" idx="10"/>
          </p:nvPr>
        </p:nvSpPr>
        <p:spPr/>
        <p:txBody>
          <a:bodyPr/>
          <a:lstStyle/>
          <a:p>
            <a:fld id="{2975F1BF-C43B-493E-AF9C-75EE702845B3}" type="datetime1">
              <a:rPr lang="tr-TR" altLang="ja-JP" smtClean="0"/>
              <a:t>18.02.2016</a:t>
            </a:fld>
            <a:endParaRPr lang="en-US" altLang="ja-JP"/>
          </a:p>
        </p:txBody>
      </p:sp>
      <p:sp>
        <p:nvSpPr>
          <p:cNvPr id="5" name="Footer Placeholder 4"/>
          <p:cNvSpPr>
            <a:spLocks noGrp="1"/>
          </p:cNvSpPr>
          <p:nvPr>
            <p:ph type="ftr" sz="quarter" idx="11"/>
          </p:nvPr>
        </p:nvSpPr>
        <p:spPr/>
        <p:txBody>
          <a:bodyPr/>
          <a:lstStyle/>
          <a:p>
            <a:r>
              <a:rPr lang="en-US" altLang="ja-JP" smtClean="0"/>
              <a:t>AI, Solving problems by search</a:t>
            </a:r>
            <a:endParaRPr lang="ja-JP" altLang="en-US"/>
          </a:p>
        </p:txBody>
      </p:sp>
      <p:sp>
        <p:nvSpPr>
          <p:cNvPr id="6" name="Slide Number Placeholder 5"/>
          <p:cNvSpPr>
            <a:spLocks noGrp="1"/>
          </p:cNvSpPr>
          <p:nvPr>
            <p:ph type="sldNum" sz="quarter" idx="12"/>
          </p:nvPr>
        </p:nvSpPr>
        <p:spPr/>
        <p:txBody>
          <a:bodyPr/>
          <a:lstStyle/>
          <a:p>
            <a:fld id="{F0C8548C-B734-4C71-84E7-959ED06EFFAA}" type="slidenum">
              <a:rPr lang="ja-JP" altLang="en-US" smtClean="0"/>
              <a:pPr/>
              <a:t>49</a:t>
            </a:fld>
            <a:endParaRPr lang="en-US" altLang="ja-JP"/>
          </a:p>
        </p:txBody>
      </p:sp>
      <p:pic>
        <p:nvPicPr>
          <p:cNvPr id="8" name="Picture 7"/>
          <p:cNvPicPr>
            <a:picLocks noChangeAspect="1"/>
          </p:cNvPicPr>
          <p:nvPr/>
        </p:nvPicPr>
        <p:blipFill>
          <a:blip r:embed="rId2"/>
          <a:stretch>
            <a:fillRect/>
          </a:stretch>
        </p:blipFill>
        <p:spPr>
          <a:xfrm>
            <a:off x="326744" y="2225799"/>
            <a:ext cx="8565736" cy="3075409"/>
          </a:xfrm>
          <a:prstGeom prst="rect">
            <a:avLst/>
          </a:prstGeom>
        </p:spPr>
      </p:pic>
    </p:spTree>
    <p:extLst>
      <p:ext uri="{BB962C8B-B14F-4D97-AF65-F5344CB8AC3E}">
        <p14:creationId xmlns:p14="http://schemas.microsoft.com/office/powerpoint/2010/main" val="433446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fld id="{6933ED6B-13F5-413A-9073-98F95AA74DD6}" type="datetime1">
              <a:rPr lang="tr-TR" altLang="en-US" smtClean="0"/>
              <a:t>18.02.2016</a:t>
            </a:fld>
            <a:endParaRPr lang="en-US" altLang="en-US"/>
          </a:p>
        </p:txBody>
      </p:sp>
      <p:sp>
        <p:nvSpPr>
          <p:cNvPr id="4" name="Footer Placeholder 4"/>
          <p:cNvSpPr>
            <a:spLocks noGrp="1"/>
          </p:cNvSpPr>
          <p:nvPr>
            <p:ph type="ftr"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latin typeface="Garamond" panose="02020404030301010803" pitchFamily="18" charset="0"/>
              </a:rPr>
              <a:t>AI, Solving problems by search</a:t>
            </a:r>
            <a:endParaRPr lang="en-US" altLang="en-US">
              <a:latin typeface="Garamond" panose="02020404030301010803" pitchFamily="18" charset="0"/>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3334DA2-9C47-4F41-9DA8-2A9D2A78D4F7}" type="slidenum">
              <a:rPr lang="ar-SA" altLang="en-US">
                <a:latin typeface="Garamond" panose="02020404030301010803" pitchFamily="18" charset="0"/>
              </a:rPr>
              <a:pPr eaLnBrk="1" hangingPunct="1"/>
              <a:t>5</a:t>
            </a:fld>
            <a:endParaRPr lang="en-US" altLang="en-US">
              <a:latin typeface="Garamond" panose="02020404030301010803" pitchFamily="18" charset="0"/>
            </a:endParaRPr>
          </a:p>
        </p:txBody>
      </p:sp>
      <p:sp>
        <p:nvSpPr>
          <p:cNvPr id="111621" name="Text Box 2"/>
          <p:cNvSpPr txBox="1">
            <a:spLocks noChangeArrowheads="1"/>
          </p:cNvSpPr>
          <p:nvPr/>
        </p:nvSpPr>
        <p:spPr bwMode="auto">
          <a:xfrm>
            <a:off x="2411413" y="1814513"/>
            <a:ext cx="575945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lnSpc>
                <a:spcPct val="135000"/>
              </a:lnSpc>
            </a:pPr>
            <a:r>
              <a:rPr lang="ar-SA" altLang="tr-TR" sz="2400" dirty="0">
                <a:solidFill>
                  <a:srgbClr val="C00000"/>
                </a:solidFill>
                <a:latin typeface="فق"/>
                <a:cs typeface="B Nazanin" panose="00000400000000000000" pitchFamily="2" charset="-78"/>
              </a:rPr>
              <a:t>چهار نوع اساسي از مسائل وجود دارند:</a:t>
            </a:r>
            <a:endParaRPr lang="fa-IR" altLang="tr-TR" sz="2400" dirty="0">
              <a:solidFill>
                <a:srgbClr val="C00000"/>
              </a:solidFill>
              <a:latin typeface="فق"/>
              <a:cs typeface="B Nazanin" panose="00000400000000000000" pitchFamily="2" charset="-78"/>
            </a:endParaRPr>
          </a:p>
          <a:p>
            <a:pPr algn="r" rtl="1" eaLnBrk="1" hangingPunct="1">
              <a:lnSpc>
                <a:spcPct val="135000"/>
              </a:lnSpc>
            </a:pPr>
            <a:endParaRPr lang="fa-IR" altLang="tr-TR" sz="2400" dirty="0">
              <a:cs typeface="B Nazanin" panose="00000400000000000000" pitchFamily="2" charset="-78"/>
            </a:endParaRPr>
          </a:p>
          <a:p>
            <a:pPr algn="r" rtl="1" eaLnBrk="1" hangingPunct="1">
              <a:lnSpc>
                <a:spcPct val="135000"/>
              </a:lnSpc>
              <a:buClr>
                <a:srgbClr val="7F5429"/>
              </a:buClr>
              <a:buFont typeface="Wingdings" panose="05000000000000000000" pitchFamily="2" charset="2"/>
              <a:buChar char="v"/>
            </a:pPr>
            <a:r>
              <a:rPr lang="en-US" altLang="tr-TR" sz="2400" dirty="0">
                <a:cs typeface="B Nazanin" panose="00000400000000000000" pitchFamily="2" charset="-78"/>
              </a:rPr>
              <a:t> </a:t>
            </a:r>
            <a:r>
              <a:rPr lang="ar-SA" altLang="tr-TR" sz="2800" dirty="0">
                <a:solidFill>
                  <a:schemeClr val="accent1">
                    <a:lumMod val="50000"/>
                  </a:schemeClr>
                </a:solidFill>
                <a:cs typeface="B Nazanin" panose="00000400000000000000" pitchFamily="2" charset="-78"/>
              </a:rPr>
              <a:t>مسائل تک حالته </a:t>
            </a:r>
            <a:r>
              <a:rPr lang="en-US" altLang="tr-TR" sz="2400" dirty="0">
                <a:solidFill>
                  <a:schemeClr val="accent1">
                    <a:lumMod val="50000"/>
                  </a:schemeClr>
                </a:solidFill>
                <a:cs typeface="B Nazanin" panose="00000400000000000000" pitchFamily="2" charset="-78"/>
              </a:rPr>
              <a:t>(Single-state)</a:t>
            </a:r>
            <a:endParaRPr lang="fa-IR" altLang="tr-TR" sz="2400" dirty="0">
              <a:solidFill>
                <a:schemeClr val="accent1">
                  <a:lumMod val="50000"/>
                </a:schemeClr>
              </a:solidFill>
              <a:cs typeface="B Nazanin" panose="00000400000000000000" pitchFamily="2" charset="-78"/>
            </a:endParaRPr>
          </a:p>
          <a:p>
            <a:pPr algn="r" rtl="1" eaLnBrk="1" hangingPunct="1">
              <a:lnSpc>
                <a:spcPct val="135000"/>
              </a:lnSpc>
              <a:buClr>
                <a:srgbClr val="7F5429"/>
              </a:buClr>
              <a:buFont typeface="Wingdings" panose="05000000000000000000" pitchFamily="2" charset="2"/>
              <a:buChar char="v"/>
            </a:pPr>
            <a:r>
              <a:rPr lang="en-US" altLang="tr-TR" sz="2800" dirty="0">
                <a:solidFill>
                  <a:schemeClr val="accent1">
                    <a:lumMod val="50000"/>
                  </a:schemeClr>
                </a:solidFill>
                <a:cs typeface="B Nazanin" panose="00000400000000000000" pitchFamily="2" charset="-78"/>
              </a:rPr>
              <a:t> </a:t>
            </a:r>
            <a:r>
              <a:rPr lang="ar-SA" altLang="tr-TR" sz="2800" dirty="0">
                <a:solidFill>
                  <a:schemeClr val="accent1">
                    <a:lumMod val="50000"/>
                  </a:schemeClr>
                </a:solidFill>
                <a:cs typeface="B Nazanin" panose="00000400000000000000" pitchFamily="2" charset="-78"/>
              </a:rPr>
              <a:t>مسائل چند حالته </a:t>
            </a:r>
            <a:r>
              <a:rPr lang="en-US" altLang="tr-TR" sz="2400" dirty="0">
                <a:solidFill>
                  <a:schemeClr val="accent1">
                    <a:lumMod val="50000"/>
                  </a:schemeClr>
                </a:solidFill>
                <a:cs typeface="B Nazanin" panose="00000400000000000000" pitchFamily="2" charset="-78"/>
              </a:rPr>
              <a:t>(Multiple-state)</a:t>
            </a:r>
            <a:endParaRPr lang="fa-IR" altLang="tr-TR" sz="2400" dirty="0">
              <a:solidFill>
                <a:schemeClr val="accent1">
                  <a:lumMod val="50000"/>
                </a:schemeClr>
              </a:solidFill>
              <a:cs typeface="B Nazanin" panose="00000400000000000000" pitchFamily="2" charset="-78"/>
            </a:endParaRPr>
          </a:p>
          <a:p>
            <a:pPr algn="r" rtl="1" eaLnBrk="1" hangingPunct="1">
              <a:lnSpc>
                <a:spcPct val="135000"/>
              </a:lnSpc>
              <a:buClr>
                <a:srgbClr val="7F5429"/>
              </a:buClr>
              <a:buFont typeface="Wingdings" panose="05000000000000000000" pitchFamily="2" charset="2"/>
              <a:buChar char="v"/>
            </a:pPr>
            <a:r>
              <a:rPr lang="en-US" altLang="tr-TR" sz="2800" dirty="0">
                <a:solidFill>
                  <a:schemeClr val="accent1">
                    <a:lumMod val="50000"/>
                  </a:schemeClr>
                </a:solidFill>
                <a:cs typeface="B Nazanin" panose="00000400000000000000" pitchFamily="2" charset="-78"/>
              </a:rPr>
              <a:t> </a:t>
            </a:r>
            <a:r>
              <a:rPr lang="ar-SA" altLang="tr-TR" sz="2800" dirty="0">
                <a:solidFill>
                  <a:schemeClr val="accent1">
                    <a:lumMod val="50000"/>
                  </a:schemeClr>
                </a:solidFill>
                <a:cs typeface="B Nazanin" panose="00000400000000000000" pitchFamily="2" charset="-78"/>
              </a:rPr>
              <a:t>مسائل احتمالي </a:t>
            </a:r>
            <a:r>
              <a:rPr lang="en-US" altLang="tr-TR" sz="2400" dirty="0">
                <a:solidFill>
                  <a:schemeClr val="accent1">
                    <a:lumMod val="50000"/>
                  </a:schemeClr>
                </a:solidFill>
                <a:cs typeface="B Nazanin" panose="00000400000000000000" pitchFamily="2" charset="-78"/>
              </a:rPr>
              <a:t>(Contingency)</a:t>
            </a:r>
            <a:endParaRPr lang="fa-IR" altLang="tr-TR" sz="2800" dirty="0">
              <a:solidFill>
                <a:schemeClr val="accent1">
                  <a:lumMod val="50000"/>
                </a:schemeClr>
              </a:solidFill>
              <a:cs typeface="B Nazanin" panose="00000400000000000000" pitchFamily="2" charset="-78"/>
            </a:endParaRPr>
          </a:p>
          <a:p>
            <a:pPr algn="r" rtl="1" eaLnBrk="1" hangingPunct="1">
              <a:lnSpc>
                <a:spcPct val="135000"/>
              </a:lnSpc>
              <a:buClr>
                <a:srgbClr val="7F5429"/>
              </a:buClr>
              <a:buFont typeface="Wingdings" panose="05000000000000000000" pitchFamily="2" charset="2"/>
              <a:buChar char="v"/>
            </a:pPr>
            <a:r>
              <a:rPr lang="en-US" altLang="tr-TR" sz="2800" dirty="0">
                <a:solidFill>
                  <a:schemeClr val="accent1">
                    <a:lumMod val="50000"/>
                  </a:schemeClr>
                </a:solidFill>
                <a:cs typeface="B Nazanin" panose="00000400000000000000" pitchFamily="2" charset="-78"/>
              </a:rPr>
              <a:t> </a:t>
            </a:r>
            <a:r>
              <a:rPr lang="ar-SA" altLang="tr-TR" sz="2800" dirty="0">
                <a:solidFill>
                  <a:schemeClr val="accent1">
                    <a:lumMod val="50000"/>
                  </a:schemeClr>
                </a:solidFill>
                <a:cs typeface="B Nazanin" panose="00000400000000000000" pitchFamily="2" charset="-78"/>
              </a:rPr>
              <a:t>مسائل</a:t>
            </a:r>
            <a:r>
              <a:rPr lang="fa-IR" altLang="tr-TR" sz="2800" dirty="0">
                <a:solidFill>
                  <a:schemeClr val="accent1">
                    <a:lumMod val="50000"/>
                  </a:schemeClr>
                </a:solidFill>
                <a:cs typeface="B Nazanin" panose="00000400000000000000" pitchFamily="2" charset="-78"/>
              </a:rPr>
              <a:t>  </a:t>
            </a:r>
            <a:r>
              <a:rPr lang="ar-SA" altLang="tr-TR" sz="2800" dirty="0">
                <a:solidFill>
                  <a:schemeClr val="accent1">
                    <a:lumMod val="50000"/>
                  </a:schemeClr>
                </a:solidFill>
                <a:cs typeface="B Nazanin" panose="00000400000000000000" pitchFamily="2" charset="-78"/>
              </a:rPr>
              <a:t>اکتشافي </a:t>
            </a:r>
            <a:r>
              <a:rPr lang="en-US" altLang="tr-TR" sz="2400" dirty="0">
                <a:solidFill>
                  <a:schemeClr val="accent1">
                    <a:lumMod val="50000"/>
                  </a:schemeClr>
                </a:solidFill>
                <a:cs typeface="B Nazanin" panose="00000400000000000000" pitchFamily="2" charset="-78"/>
              </a:rPr>
              <a:t>(Exploration)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0109" y="9094"/>
            <a:ext cx="1103891" cy="1539638"/>
          </a:xfrm>
          <a:prstGeom prst="rect">
            <a:avLst/>
          </a:prstGeom>
        </p:spPr>
      </p:pic>
    </p:spTree>
    <p:extLst>
      <p:ext uri="{BB962C8B-B14F-4D97-AF65-F5344CB8AC3E}">
        <p14:creationId xmlns:p14="http://schemas.microsoft.com/office/powerpoint/2010/main" val="7238397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quarter" idx="10"/>
          </p:nvPr>
        </p:nvSpPr>
        <p:spPr/>
        <p:txBody>
          <a:bodyPr/>
          <a:lstStyle/>
          <a:p>
            <a:pPr>
              <a:defRPr/>
            </a:pPr>
            <a:fld id="{1719B627-958D-4889-9CB7-6E25430F04B8}" type="datetime1">
              <a:rPr lang="tr-TR" altLang="en-US" smtClean="0"/>
              <a:t>18.02.2016</a:t>
            </a:fld>
            <a:endParaRPr lang="en-US" altLang="en-US"/>
          </a:p>
        </p:txBody>
      </p:sp>
      <p:sp>
        <p:nvSpPr>
          <p:cNvPr id="13926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a:spcBef>
                <a:spcPct val="0"/>
              </a:spcBef>
              <a:buClrTx/>
              <a:buSzTx/>
              <a:buFontTx/>
              <a:buNone/>
            </a:pPr>
            <a:r>
              <a:rPr lang="en-US" altLang="en-US" sz="1200" smtClean="0">
                <a:latin typeface="Garamond" panose="02020404030301010803" pitchFamily="18" charset="0"/>
              </a:rPr>
              <a:t>AI, Solving problems by search</a:t>
            </a:r>
            <a:endParaRPr lang="en-US" altLang="en-US" sz="1200">
              <a:latin typeface="Garamond" panose="02020404030301010803" pitchFamily="18" charset="0"/>
            </a:endParaRPr>
          </a:p>
        </p:txBody>
      </p:sp>
      <p:sp>
        <p:nvSpPr>
          <p:cNvPr id="13926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rtl="0">
              <a:spcBef>
                <a:spcPct val="0"/>
              </a:spcBef>
              <a:buClrTx/>
              <a:buSzTx/>
              <a:buFontTx/>
              <a:buNone/>
            </a:pPr>
            <a:fld id="{72473676-23C2-4885-AF13-B88C17492E82}" type="slidenum">
              <a:rPr lang="ar-SA" altLang="en-US" sz="1200">
                <a:latin typeface="Garamond" panose="02020404030301010803" pitchFamily="18" charset="0"/>
              </a:rPr>
              <a:pPr rtl="0">
                <a:spcBef>
                  <a:spcPct val="0"/>
                </a:spcBef>
                <a:buClrTx/>
                <a:buSzTx/>
                <a:buFontTx/>
                <a:buNone/>
              </a:pPr>
              <a:t>50</a:t>
            </a:fld>
            <a:endParaRPr lang="en-US" altLang="en-US" sz="1200">
              <a:latin typeface="Garamond" panose="02020404030301010803" pitchFamily="18" charset="0"/>
            </a:endParaRPr>
          </a:p>
        </p:txBody>
      </p:sp>
      <p:sp>
        <p:nvSpPr>
          <p:cNvPr id="139269" name="Text Box 2"/>
          <p:cNvSpPr txBox="1">
            <a:spLocks noChangeArrowheads="1"/>
          </p:cNvSpPr>
          <p:nvPr/>
        </p:nvSpPr>
        <p:spPr bwMode="auto">
          <a:xfrm>
            <a:off x="395288" y="990600"/>
            <a:ext cx="7316787" cy="762000"/>
          </a:xfrm>
          <a:prstGeom prst="rect">
            <a:avLst/>
          </a:prstGeom>
          <a:gradFill rotWithShape="0">
            <a:gsLst>
              <a:gs pos="0">
                <a:schemeClr val="bg1"/>
              </a:gs>
              <a:gs pos="100000">
                <a:srgbClr val="CCCCCC"/>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fa-IR" altLang="tr-TR" sz="4400" b="1">
                <a:latin typeface="Times New Roman" panose="02020603050405020304" pitchFamily="18" charset="0"/>
                <a:cs typeface="Homa" pitchFamily="2" charset="-78"/>
              </a:rPr>
              <a:t>حل مسئله با جستجو</a:t>
            </a:r>
            <a:endParaRPr lang="en-US" altLang="tr-TR" sz="2400" b="1">
              <a:latin typeface="Times New Roman" panose="02020603050405020304" pitchFamily="18" charset="0"/>
              <a:cs typeface="Homa" pitchFamily="2" charset="-78"/>
            </a:endParaRPr>
          </a:p>
        </p:txBody>
      </p:sp>
      <p:sp>
        <p:nvSpPr>
          <p:cNvPr id="139270" name="Text Box 3"/>
          <p:cNvSpPr txBox="1">
            <a:spLocks noChangeArrowheads="1"/>
          </p:cNvSpPr>
          <p:nvPr/>
        </p:nvSpPr>
        <p:spPr bwMode="auto">
          <a:xfrm>
            <a:off x="323850" y="1874838"/>
            <a:ext cx="79930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ClrTx/>
              <a:buSzTx/>
              <a:buFontTx/>
              <a:buNone/>
            </a:pPr>
            <a:r>
              <a:rPr lang="fa-IR" altLang="tr-TR" sz="3200" dirty="0">
                <a:solidFill>
                  <a:schemeClr val="accent1">
                    <a:lumMod val="50000"/>
                  </a:schemeClr>
                </a:solidFill>
                <a:cs typeface="B Nazanin" panose="00000400000000000000" pitchFamily="2" charset="-78"/>
              </a:rPr>
              <a:t>اجتناب از حالتهاي تکراري</a:t>
            </a:r>
            <a:endParaRPr lang="en-US" altLang="tr-TR" sz="3200" dirty="0">
              <a:solidFill>
                <a:schemeClr val="accent1">
                  <a:lumMod val="50000"/>
                </a:schemeClr>
              </a:solidFill>
              <a:cs typeface="B Nazanin" panose="00000400000000000000" pitchFamily="2" charset="-78"/>
            </a:endParaRPr>
          </a:p>
        </p:txBody>
      </p:sp>
      <p:pic>
        <p:nvPicPr>
          <p:cNvPr id="139271" name="Picture 4"/>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685800" y="3789363"/>
            <a:ext cx="7772400" cy="2509837"/>
          </a:xfrm>
          <a:noFill/>
        </p:spPr>
      </p:pic>
      <p:sp>
        <p:nvSpPr>
          <p:cNvPr id="139272" name="Text Box 5"/>
          <p:cNvSpPr txBox="1">
            <a:spLocks noChangeArrowheads="1"/>
          </p:cNvSpPr>
          <p:nvPr/>
        </p:nvSpPr>
        <p:spPr bwMode="auto">
          <a:xfrm>
            <a:off x="611188" y="2708275"/>
            <a:ext cx="80645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a:spcBef>
                <a:spcPct val="50000"/>
              </a:spcBef>
              <a:buClrTx/>
              <a:buSzTx/>
              <a:buFontTx/>
              <a:buNone/>
            </a:pPr>
            <a:r>
              <a:rPr lang="fa-IR" altLang="tr-TR" sz="2000" b="1" dirty="0">
                <a:solidFill>
                  <a:srgbClr val="C00000"/>
                </a:solidFill>
                <a:cs typeface="B Nazanin" panose="00000400000000000000" pitchFamily="2" charset="-78"/>
              </a:rPr>
              <a:t>وجود حالتهاي تکراري در يک مسئله قابل حل، ميتواند آن را به مسئله غير قابل حل تبديل کند</a:t>
            </a:r>
            <a:endParaRPr lang="en-US" altLang="tr-TR" sz="2000" b="1" dirty="0">
              <a:solidFill>
                <a:srgbClr val="C00000"/>
              </a:solidFill>
              <a:cs typeface="B Nazanin" panose="00000400000000000000" pitchFamily="2" charset="-78"/>
            </a:endParaRPr>
          </a:p>
        </p:txBody>
      </p:sp>
    </p:spTree>
    <p:extLst>
      <p:ext uri="{BB962C8B-B14F-4D97-AF65-F5344CB8AC3E}">
        <p14:creationId xmlns:p14="http://schemas.microsoft.com/office/powerpoint/2010/main" val="11110800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fld id="{53524FC3-47D6-4F3A-96BD-D4A2CE28BE8F}" type="datetime1">
              <a:rPr lang="tr-TR" altLang="en-US" smtClean="0"/>
              <a:t>18.02.2016</a:t>
            </a:fld>
            <a:endParaRPr lang="en-US" altLang="en-US"/>
          </a:p>
        </p:txBody>
      </p:sp>
      <p:sp>
        <p:nvSpPr>
          <p:cNvPr id="14029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a:spcBef>
                <a:spcPct val="0"/>
              </a:spcBef>
              <a:buClrTx/>
              <a:buSzTx/>
              <a:buFontTx/>
              <a:buNone/>
            </a:pPr>
            <a:r>
              <a:rPr lang="en-US" altLang="en-US" sz="1200" smtClean="0">
                <a:latin typeface="Garamond" panose="02020404030301010803" pitchFamily="18" charset="0"/>
              </a:rPr>
              <a:t>AI, Solving problems by search</a:t>
            </a:r>
            <a:endParaRPr lang="en-US" altLang="en-US" sz="1200">
              <a:latin typeface="Garamond" panose="02020404030301010803" pitchFamily="18" charset="0"/>
            </a:endParaRPr>
          </a:p>
        </p:txBody>
      </p:sp>
      <p:sp>
        <p:nvSpPr>
          <p:cNvPr id="1402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rtl="0">
              <a:spcBef>
                <a:spcPct val="0"/>
              </a:spcBef>
              <a:buClrTx/>
              <a:buSzTx/>
              <a:buFontTx/>
              <a:buNone/>
            </a:pPr>
            <a:fld id="{323F58A8-10DB-4C11-B43D-1EF332BEC082}" type="slidenum">
              <a:rPr lang="ar-SA" altLang="en-US" sz="1200">
                <a:latin typeface="Garamond" panose="02020404030301010803" pitchFamily="18" charset="0"/>
              </a:rPr>
              <a:pPr rtl="0">
                <a:spcBef>
                  <a:spcPct val="0"/>
                </a:spcBef>
                <a:buClrTx/>
                <a:buSzTx/>
                <a:buFontTx/>
                <a:buNone/>
              </a:pPr>
              <a:t>51</a:t>
            </a:fld>
            <a:endParaRPr lang="en-US" altLang="en-US" sz="1200">
              <a:latin typeface="Garamond" panose="02020404030301010803" pitchFamily="18" charset="0"/>
            </a:endParaRPr>
          </a:p>
        </p:txBody>
      </p:sp>
      <p:sp>
        <p:nvSpPr>
          <p:cNvPr id="140293" name="Text Box 2"/>
          <p:cNvSpPr txBox="1">
            <a:spLocks noChangeArrowheads="1"/>
          </p:cNvSpPr>
          <p:nvPr/>
        </p:nvSpPr>
        <p:spPr bwMode="auto">
          <a:xfrm>
            <a:off x="514350" y="2298700"/>
            <a:ext cx="805815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35000"/>
              </a:lnSpc>
              <a:spcBef>
                <a:spcPct val="0"/>
              </a:spcBef>
              <a:buClrTx/>
              <a:buSzTx/>
              <a:buFontTx/>
              <a:buNone/>
            </a:pPr>
            <a:r>
              <a:rPr lang="ar-SA" altLang="tr-TR" sz="2400" b="1" dirty="0">
                <a:solidFill>
                  <a:srgbClr val="C00000"/>
                </a:solidFill>
                <a:cs typeface="Zar" pitchFamily="2" charset="-78"/>
              </a:rPr>
              <a:t>اجتناب از حالات تکراري</a:t>
            </a:r>
            <a:r>
              <a:rPr lang="en-US" altLang="tr-TR" sz="2400" b="1" dirty="0">
                <a:solidFill>
                  <a:srgbClr val="C00000"/>
                </a:solidFill>
                <a:cs typeface="Zar" pitchFamily="2" charset="-78"/>
              </a:rPr>
              <a:t>:</a:t>
            </a:r>
          </a:p>
          <a:p>
            <a:pPr eaLnBrk="1" hangingPunct="1">
              <a:lnSpc>
                <a:spcPct val="135000"/>
              </a:lnSpc>
              <a:spcBef>
                <a:spcPct val="0"/>
              </a:spcBef>
              <a:buClrTx/>
              <a:buSzTx/>
              <a:buFontTx/>
              <a:buNone/>
            </a:pPr>
            <a:endParaRPr lang="fa-IR" altLang="tr-TR" sz="2400" dirty="0">
              <a:solidFill>
                <a:srgbClr val="7F5429"/>
              </a:solidFill>
              <a:cs typeface="Zar" pitchFamily="2" charset="-78"/>
            </a:endParaRPr>
          </a:p>
          <a:p>
            <a:pPr algn="justLow" eaLnBrk="1" hangingPunct="1">
              <a:lnSpc>
                <a:spcPct val="135000"/>
              </a:lnSpc>
              <a:spcBef>
                <a:spcPct val="0"/>
              </a:spcBef>
              <a:buClrTx/>
              <a:buSzTx/>
              <a:buFontTx/>
              <a:buNone/>
            </a:pPr>
            <a:r>
              <a:rPr lang="ar-SA" altLang="tr-TR" sz="2400" dirty="0">
                <a:solidFill>
                  <a:schemeClr val="accent1">
                    <a:lumMod val="50000"/>
                  </a:schemeClr>
                </a:solidFill>
                <a:cs typeface="B Nazanin" panose="00000400000000000000" pitchFamily="2" charset="-78"/>
              </a:rPr>
              <a:t>براي مسائل زيادي، حالات تکراري غيرقابل اجتناب هستند. اين شامل تمام مسائلي مي‌شود که عملگرها قابل وارونه شدن باشند، مانند مسائل مسيريابي و کشيش‌ها و آدمخوارها.</a:t>
            </a:r>
            <a:endParaRPr lang="en-US" altLang="tr-TR" sz="2400" dirty="0">
              <a:solidFill>
                <a:schemeClr val="accent1">
                  <a:lumMod val="50000"/>
                </a:schemeClr>
              </a:solidFill>
              <a:cs typeface="B Nazanin" panose="00000400000000000000" pitchFamily="2"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0109" y="9094"/>
            <a:ext cx="1103891" cy="1539638"/>
          </a:xfrm>
          <a:prstGeom prst="rect">
            <a:avLst/>
          </a:prstGeom>
        </p:spPr>
      </p:pic>
    </p:spTree>
    <p:extLst>
      <p:ext uri="{BB962C8B-B14F-4D97-AF65-F5344CB8AC3E}">
        <p14:creationId xmlns:p14="http://schemas.microsoft.com/office/powerpoint/2010/main" val="11595023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fld id="{AE3A87B0-5AE4-4169-B652-C86C872A8DF0}" type="datetime1">
              <a:rPr lang="tr-TR" altLang="en-US" smtClean="0"/>
              <a:t>18.02.2016</a:t>
            </a:fld>
            <a:endParaRPr lang="en-US" altLang="en-US"/>
          </a:p>
        </p:txBody>
      </p:sp>
      <p:sp>
        <p:nvSpPr>
          <p:cNvPr id="14131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a:spcBef>
                <a:spcPct val="0"/>
              </a:spcBef>
              <a:buClrTx/>
              <a:buSzTx/>
              <a:buFontTx/>
              <a:buNone/>
            </a:pPr>
            <a:r>
              <a:rPr lang="en-US" altLang="en-US" sz="1200" smtClean="0">
                <a:latin typeface="Garamond" panose="02020404030301010803" pitchFamily="18" charset="0"/>
              </a:rPr>
              <a:t>AI, Solving problems by search</a:t>
            </a:r>
            <a:endParaRPr lang="en-US" altLang="en-US" sz="1200">
              <a:latin typeface="Garamond" panose="02020404030301010803" pitchFamily="18" charset="0"/>
            </a:endParaRPr>
          </a:p>
        </p:txBody>
      </p:sp>
      <p:sp>
        <p:nvSpPr>
          <p:cNvPr id="1413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rtl="0">
              <a:spcBef>
                <a:spcPct val="0"/>
              </a:spcBef>
              <a:buClrTx/>
              <a:buSzTx/>
              <a:buFontTx/>
              <a:buNone/>
            </a:pPr>
            <a:fld id="{29EB298E-706D-4F7B-A9A9-4EF29A7A6DDD}" type="slidenum">
              <a:rPr lang="ar-SA" altLang="en-US" sz="1200">
                <a:latin typeface="Garamond" panose="02020404030301010803" pitchFamily="18" charset="0"/>
              </a:rPr>
              <a:pPr rtl="0">
                <a:spcBef>
                  <a:spcPct val="0"/>
                </a:spcBef>
                <a:buClrTx/>
                <a:buSzTx/>
                <a:buFontTx/>
                <a:buNone/>
              </a:pPr>
              <a:t>52</a:t>
            </a:fld>
            <a:endParaRPr lang="en-US" altLang="en-US" sz="1200">
              <a:latin typeface="Garamond" panose="02020404030301010803" pitchFamily="18" charset="0"/>
            </a:endParaRPr>
          </a:p>
        </p:txBody>
      </p:sp>
      <p:sp>
        <p:nvSpPr>
          <p:cNvPr id="141317" name="Text Box 2"/>
          <p:cNvSpPr txBox="1">
            <a:spLocks noChangeArrowheads="1"/>
          </p:cNvSpPr>
          <p:nvPr/>
        </p:nvSpPr>
        <p:spPr bwMode="auto">
          <a:xfrm>
            <a:off x="485775" y="1485900"/>
            <a:ext cx="8229600" cy="3389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just" eaLnBrk="1" hangingPunct="1">
              <a:lnSpc>
                <a:spcPct val="135000"/>
              </a:lnSpc>
              <a:spcBef>
                <a:spcPct val="0"/>
              </a:spcBef>
              <a:buClrTx/>
              <a:buSzTx/>
              <a:buFontTx/>
              <a:buNone/>
            </a:pPr>
            <a:r>
              <a:rPr lang="ar-SA" altLang="tr-TR" sz="2000" dirty="0">
                <a:solidFill>
                  <a:srgbClr val="C00000"/>
                </a:solidFill>
                <a:cs typeface="B Nazanin" panose="00000400000000000000" pitchFamily="2" charset="-78"/>
              </a:rPr>
              <a:t>سه راه براي حل مشکل حالات تکراري براي مقابله با افزايش مرتبه و سرريزي فشار کار کامپيوتر وجود دارد:</a:t>
            </a:r>
            <a:endParaRPr lang="fa-IR" altLang="tr-TR" sz="2000" dirty="0">
              <a:solidFill>
                <a:srgbClr val="C00000"/>
              </a:solidFill>
              <a:cs typeface="B Nazanin" panose="00000400000000000000" pitchFamily="2" charset="-78"/>
            </a:endParaRPr>
          </a:p>
          <a:p>
            <a:pPr marL="457200" indent="-457200" algn="just" eaLnBrk="1" hangingPunct="1">
              <a:lnSpc>
                <a:spcPct val="135000"/>
              </a:lnSpc>
              <a:spcBef>
                <a:spcPct val="0"/>
              </a:spcBef>
              <a:buClrTx/>
              <a:buSzTx/>
              <a:buFont typeface="+mj-lt"/>
              <a:buAutoNum type="arabicPeriod"/>
            </a:pPr>
            <a:r>
              <a:rPr lang="en-US" altLang="tr-TR" sz="2000" dirty="0">
                <a:cs typeface="B Nazanin" panose="00000400000000000000" pitchFamily="2" charset="-78"/>
              </a:rPr>
              <a:t> </a:t>
            </a:r>
            <a:r>
              <a:rPr lang="ar-SA" altLang="tr-TR" sz="2000" dirty="0">
                <a:solidFill>
                  <a:schemeClr val="accent1">
                    <a:lumMod val="50000"/>
                  </a:schemeClr>
                </a:solidFill>
                <a:cs typeface="B Nazanin" panose="00000400000000000000" pitchFamily="2" charset="-78"/>
              </a:rPr>
              <a:t>به حالتي که هم اکنون از آن آمده‌ايد، برنگرديد. داشتن تابع بسط (يا مجموعه عملگرها) از توليد مابعدهايي که مشابه حالتي هستند که در آنجا نيز والدين اين گره‌ها وجود دارند، جلوگيري مي‌کند.</a:t>
            </a:r>
            <a:endParaRPr lang="fa-IR" altLang="tr-TR" sz="2000" dirty="0">
              <a:solidFill>
                <a:schemeClr val="accent1">
                  <a:lumMod val="50000"/>
                </a:schemeClr>
              </a:solidFill>
              <a:cs typeface="B Nazanin" panose="00000400000000000000" pitchFamily="2" charset="-78"/>
            </a:endParaRPr>
          </a:p>
          <a:p>
            <a:pPr marL="457200" indent="-457200" algn="just" eaLnBrk="1" hangingPunct="1">
              <a:lnSpc>
                <a:spcPct val="135000"/>
              </a:lnSpc>
              <a:spcBef>
                <a:spcPct val="0"/>
              </a:spcBef>
              <a:buClr>
                <a:srgbClr val="7F5429"/>
              </a:buClr>
              <a:buSzTx/>
              <a:buFont typeface="+mj-lt"/>
              <a:buAutoNum type="arabicPeriod"/>
            </a:pPr>
            <a:r>
              <a:rPr lang="en-US" altLang="tr-TR" sz="2000" dirty="0">
                <a:solidFill>
                  <a:schemeClr val="accent1">
                    <a:lumMod val="50000"/>
                  </a:schemeClr>
                </a:solidFill>
                <a:cs typeface="B Nazanin" panose="00000400000000000000" pitchFamily="2" charset="-78"/>
              </a:rPr>
              <a:t> </a:t>
            </a:r>
            <a:r>
              <a:rPr lang="ar-SA" altLang="tr-TR" sz="2000" dirty="0">
                <a:solidFill>
                  <a:schemeClr val="accent1">
                    <a:lumMod val="50000"/>
                  </a:schemeClr>
                </a:solidFill>
                <a:cs typeface="B Nazanin" panose="00000400000000000000" pitchFamily="2" charset="-78"/>
              </a:rPr>
              <a:t>از ايجاد مسيرهاي دوار بپرهيزيد. داشتن تابع بسط (يا مجموعه عملگرها) از توليد مابعدهاي يک گره که مشابه اجداد آن گره است، جلوگيري مي‌کند.</a:t>
            </a:r>
            <a:endParaRPr lang="fa-IR" altLang="tr-TR" sz="2000" dirty="0">
              <a:solidFill>
                <a:schemeClr val="accent1">
                  <a:lumMod val="50000"/>
                </a:schemeClr>
              </a:solidFill>
              <a:cs typeface="B Nazanin" panose="00000400000000000000" pitchFamily="2" charset="-78"/>
            </a:endParaRPr>
          </a:p>
          <a:p>
            <a:pPr algn="just" eaLnBrk="1" hangingPunct="1">
              <a:lnSpc>
                <a:spcPct val="135000"/>
              </a:lnSpc>
              <a:spcBef>
                <a:spcPct val="0"/>
              </a:spcBef>
              <a:buClr>
                <a:srgbClr val="7F5429"/>
              </a:buClr>
              <a:buSzTx/>
              <a:buFont typeface="Wingdings" panose="05000000000000000000" pitchFamily="2" charset="2"/>
              <a:buAutoNum type="arabicPeriod"/>
            </a:pPr>
            <a:r>
              <a:rPr lang="en-US" altLang="tr-TR" sz="2000" dirty="0">
                <a:solidFill>
                  <a:schemeClr val="accent1">
                    <a:lumMod val="50000"/>
                  </a:schemeClr>
                </a:solidFill>
                <a:cs typeface="B Nazanin" panose="00000400000000000000" pitchFamily="2" charset="-78"/>
              </a:rPr>
              <a:t> </a:t>
            </a:r>
            <a:r>
              <a:rPr lang="ar-SA" altLang="tr-TR" sz="2000" dirty="0">
                <a:solidFill>
                  <a:schemeClr val="accent1">
                    <a:lumMod val="50000"/>
                  </a:schemeClr>
                </a:solidFill>
                <a:cs typeface="B Nazanin" panose="00000400000000000000" pitchFamily="2" charset="-78"/>
              </a:rPr>
              <a:t>حالتي را که قبلاً توليد شده است، مجدداً توليد نکنيد. اين مسئله باعث مي‌شود که هر حالت در حافظه نگهداري </a:t>
            </a:r>
            <a:r>
              <a:rPr lang="ar-SA" altLang="tr-TR" sz="2000" dirty="0" smtClean="0">
                <a:solidFill>
                  <a:schemeClr val="accent1">
                    <a:lumMod val="50000"/>
                  </a:schemeClr>
                </a:solidFill>
                <a:cs typeface="B Nazanin" panose="00000400000000000000" pitchFamily="2" charset="-78"/>
              </a:rPr>
              <a:t>شود</a:t>
            </a:r>
            <a:r>
              <a:rPr lang="en-US" altLang="tr-TR" sz="2000" dirty="0">
                <a:solidFill>
                  <a:schemeClr val="accent1">
                    <a:lumMod val="50000"/>
                  </a:schemeClr>
                </a:solidFill>
                <a:cs typeface="B Nazanin" panose="00000400000000000000" pitchFamily="2" charset="-78"/>
              </a:rPr>
              <a:t>.</a:t>
            </a:r>
          </a:p>
        </p:txBody>
      </p:sp>
    </p:spTree>
    <p:extLst>
      <p:ext uri="{BB962C8B-B14F-4D97-AF65-F5344CB8AC3E}">
        <p14:creationId xmlns:p14="http://schemas.microsoft.com/office/powerpoint/2010/main" val="36205263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fld id="{4A2C7D15-52DC-4855-A7E9-16BCD216783E}" type="datetime1">
              <a:rPr lang="tr-TR" altLang="en-US" smtClean="0"/>
              <a:t>18.02.2016</a:t>
            </a:fld>
            <a:endParaRPr lang="en-US" altLang="en-US"/>
          </a:p>
        </p:txBody>
      </p:sp>
      <p:sp>
        <p:nvSpPr>
          <p:cNvPr id="14233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a:spcBef>
                <a:spcPct val="0"/>
              </a:spcBef>
              <a:buClrTx/>
              <a:buSzTx/>
              <a:buFontTx/>
              <a:buNone/>
            </a:pPr>
            <a:r>
              <a:rPr lang="en-US" altLang="en-US" sz="1200" smtClean="0">
                <a:latin typeface="Garamond" panose="02020404030301010803" pitchFamily="18" charset="0"/>
              </a:rPr>
              <a:t>AI, Solving problems by search</a:t>
            </a:r>
            <a:endParaRPr lang="en-US" altLang="en-US" sz="1200">
              <a:latin typeface="Garamond" panose="02020404030301010803" pitchFamily="18" charset="0"/>
            </a:endParaRPr>
          </a:p>
        </p:txBody>
      </p:sp>
      <p:sp>
        <p:nvSpPr>
          <p:cNvPr id="1423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rtl="0">
              <a:spcBef>
                <a:spcPct val="0"/>
              </a:spcBef>
              <a:buClrTx/>
              <a:buSzTx/>
              <a:buFontTx/>
              <a:buNone/>
            </a:pPr>
            <a:fld id="{34EC4B2F-A0B8-43C4-8FC2-DA41B8F8A984}" type="slidenum">
              <a:rPr lang="ar-SA" altLang="en-US" sz="1200">
                <a:latin typeface="Garamond" panose="02020404030301010803" pitchFamily="18" charset="0"/>
              </a:rPr>
              <a:pPr rtl="0">
                <a:spcBef>
                  <a:spcPct val="0"/>
                </a:spcBef>
                <a:buClrTx/>
                <a:buSzTx/>
                <a:buFontTx/>
                <a:buNone/>
              </a:pPr>
              <a:t>53</a:t>
            </a:fld>
            <a:endParaRPr lang="en-US" altLang="en-US" sz="1200">
              <a:latin typeface="Garamond" panose="02020404030301010803" pitchFamily="18" charset="0"/>
            </a:endParaRPr>
          </a:p>
        </p:txBody>
      </p:sp>
      <p:sp>
        <p:nvSpPr>
          <p:cNvPr id="142341" name="Text Box 2"/>
          <p:cNvSpPr txBox="1">
            <a:spLocks noChangeArrowheads="1"/>
          </p:cNvSpPr>
          <p:nvPr/>
        </p:nvSpPr>
        <p:spPr bwMode="auto">
          <a:xfrm>
            <a:off x="0" y="1628775"/>
            <a:ext cx="9144000" cy="241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35000"/>
              </a:lnSpc>
              <a:spcBef>
                <a:spcPct val="0"/>
              </a:spcBef>
              <a:buClrTx/>
              <a:buSzTx/>
              <a:buFontTx/>
              <a:buNone/>
            </a:pPr>
            <a:r>
              <a:rPr lang="arn-CL" altLang="zh-CN" sz="2000" b="1" dirty="0">
                <a:solidFill>
                  <a:srgbClr val="C00000"/>
                </a:solidFill>
                <a:ea typeface="SimSun" panose="02010600030101010101" pitchFamily="2" charset="-122"/>
              </a:rPr>
              <a:t>Cryptarithmetic</a:t>
            </a:r>
            <a:r>
              <a:rPr lang="en-US" altLang="zh-CN" sz="2000" b="1" dirty="0">
                <a:solidFill>
                  <a:srgbClr val="C00000"/>
                </a:solidFill>
                <a:ea typeface="SimSun" panose="02010600030101010101" pitchFamily="2" charset="-122"/>
              </a:rPr>
              <a:t> </a:t>
            </a:r>
            <a:r>
              <a:rPr lang="fa-IR" altLang="tr-TR" sz="2800" b="1" dirty="0">
                <a:solidFill>
                  <a:srgbClr val="C00000"/>
                </a:solidFill>
                <a:cs typeface="Zar" pitchFamily="2" charset="-78"/>
              </a:rPr>
              <a:t>:</a:t>
            </a:r>
          </a:p>
          <a:p>
            <a:pPr eaLnBrk="1" hangingPunct="1">
              <a:lnSpc>
                <a:spcPct val="135000"/>
              </a:lnSpc>
              <a:spcBef>
                <a:spcPct val="0"/>
              </a:spcBef>
              <a:buClrTx/>
              <a:buSzTx/>
              <a:buFontTx/>
              <a:buNone/>
            </a:pPr>
            <a:r>
              <a:rPr lang="ar-SA" altLang="tr-TR" sz="2800" dirty="0">
                <a:solidFill>
                  <a:schemeClr val="accent1">
                    <a:lumMod val="50000"/>
                  </a:schemeClr>
                </a:solidFill>
                <a:cs typeface="Zar" pitchFamily="2" charset="-78"/>
              </a:rPr>
              <a:t>در مسائل کريپتاريتمتيک، حروف به جاي ارقام مي‌نشينند و هدف يافتن جايگزيني از اعداد براي حروف است که مجموع نتيجه از نظر رياضي درست باشد. معمولاً هر حرف بايد به جاي يک رقم مختلف بنشينند.</a:t>
            </a:r>
            <a:endParaRPr lang="en-US" altLang="tr-TR" sz="2800" dirty="0">
              <a:solidFill>
                <a:schemeClr val="accent1">
                  <a:lumMod val="50000"/>
                </a:schemeClr>
              </a:solidFill>
              <a:cs typeface="Zar" pitchFamily="2" charset="-78"/>
            </a:endParaRPr>
          </a:p>
          <a:p>
            <a:pPr eaLnBrk="1" hangingPunct="1">
              <a:lnSpc>
                <a:spcPct val="135000"/>
              </a:lnSpc>
              <a:spcBef>
                <a:spcPct val="0"/>
              </a:spcBef>
              <a:buClrTx/>
              <a:buSzTx/>
              <a:buFontTx/>
              <a:buNone/>
            </a:pPr>
            <a:r>
              <a:rPr lang="fa-IR" altLang="tr-TR" sz="2800" dirty="0">
                <a:solidFill>
                  <a:schemeClr val="accent1">
                    <a:lumMod val="50000"/>
                  </a:schemeClr>
                </a:solidFill>
                <a:cs typeface="Zar" pitchFamily="2" charset="-78"/>
              </a:rPr>
              <a:t>مثال:</a:t>
            </a:r>
          </a:p>
        </p:txBody>
      </p:sp>
      <p:sp>
        <p:nvSpPr>
          <p:cNvPr id="142342" name="Text Box 3"/>
          <p:cNvSpPr txBox="1">
            <a:spLocks noChangeArrowheads="1"/>
          </p:cNvSpPr>
          <p:nvPr/>
        </p:nvSpPr>
        <p:spPr bwMode="auto">
          <a:xfrm>
            <a:off x="1692275" y="3933825"/>
            <a:ext cx="1727200"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tr-TR" sz="1800" b="1" dirty="0">
                <a:solidFill>
                  <a:schemeClr val="accent1">
                    <a:lumMod val="50000"/>
                  </a:schemeClr>
                </a:solidFill>
              </a:rPr>
              <a:t>FORTY</a:t>
            </a:r>
          </a:p>
          <a:p>
            <a:pPr algn="ctr" eaLnBrk="1" hangingPunct="1">
              <a:spcBef>
                <a:spcPct val="50000"/>
              </a:spcBef>
              <a:buClrTx/>
              <a:buSzTx/>
              <a:buFontTx/>
              <a:buNone/>
            </a:pPr>
            <a:r>
              <a:rPr lang="en-US" altLang="tr-TR" sz="1800" b="1" dirty="0">
                <a:solidFill>
                  <a:schemeClr val="accent1">
                    <a:lumMod val="50000"/>
                  </a:schemeClr>
                </a:solidFill>
              </a:rPr>
              <a:t>+   TEN</a:t>
            </a:r>
          </a:p>
          <a:p>
            <a:pPr algn="ctr" eaLnBrk="1" hangingPunct="1">
              <a:spcBef>
                <a:spcPct val="50000"/>
              </a:spcBef>
              <a:buClrTx/>
              <a:buSzTx/>
              <a:buFontTx/>
              <a:buNone/>
            </a:pPr>
            <a:r>
              <a:rPr lang="en-US" altLang="tr-TR" sz="1800" b="1" dirty="0">
                <a:solidFill>
                  <a:schemeClr val="accent1">
                    <a:lumMod val="50000"/>
                  </a:schemeClr>
                </a:solidFill>
              </a:rPr>
              <a:t>+   TEN</a:t>
            </a:r>
          </a:p>
          <a:p>
            <a:pPr algn="ctr" eaLnBrk="1" hangingPunct="1">
              <a:spcBef>
                <a:spcPct val="50000"/>
              </a:spcBef>
              <a:buClrTx/>
              <a:buSzTx/>
              <a:buFontTx/>
              <a:buNone/>
            </a:pPr>
            <a:r>
              <a:rPr lang="en-US" altLang="tr-TR" sz="1800" b="1" dirty="0">
                <a:solidFill>
                  <a:schemeClr val="accent1">
                    <a:lumMod val="50000"/>
                  </a:schemeClr>
                </a:solidFill>
              </a:rPr>
              <a:t>----------</a:t>
            </a:r>
          </a:p>
          <a:p>
            <a:pPr algn="ctr" eaLnBrk="1" hangingPunct="1">
              <a:spcBef>
                <a:spcPct val="50000"/>
              </a:spcBef>
              <a:buClrTx/>
              <a:buSzTx/>
              <a:buFontTx/>
              <a:buNone/>
            </a:pPr>
            <a:r>
              <a:rPr lang="en-US" altLang="tr-TR" sz="1800" b="1" dirty="0">
                <a:solidFill>
                  <a:schemeClr val="accent1">
                    <a:lumMod val="50000"/>
                  </a:schemeClr>
                </a:solidFill>
              </a:rPr>
              <a:t>SIXTY</a:t>
            </a:r>
          </a:p>
        </p:txBody>
      </p:sp>
      <p:sp>
        <p:nvSpPr>
          <p:cNvPr id="142343" name="Text Box 4"/>
          <p:cNvSpPr txBox="1">
            <a:spLocks noChangeArrowheads="1"/>
          </p:cNvSpPr>
          <p:nvPr/>
        </p:nvSpPr>
        <p:spPr bwMode="auto">
          <a:xfrm>
            <a:off x="3563938" y="3933825"/>
            <a:ext cx="1727200"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tr-TR" sz="1800" b="1">
                <a:solidFill>
                  <a:schemeClr val="accent1">
                    <a:lumMod val="50000"/>
                  </a:schemeClr>
                </a:solidFill>
              </a:rPr>
              <a:t>29786</a:t>
            </a:r>
          </a:p>
          <a:p>
            <a:pPr algn="ctr" eaLnBrk="1" hangingPunct="1">
              <a:spcBef>
                <a:spcPct val="50000"/>
              </a:spcBef>
              <a:buClrTx/>
              <a:buSzTx/>
              <a:buFontTx/>
              <a:buNone/>
            </a:pPr>
            <a:r>
              <a:rPr lang="en-US" altLang="tr-TR" sz="1800" b="1">
                <a:solidFill>
                  <a:schemeClr val="accent1">
                    <a:lumMod val="50000"/>
                  </a:schemeClr>
                </a:solidFill>
              </a:rPr>
              <a:t>+   850</a:t>
            </a:r>
          </a:p>
          <a:p>
            <a:pPr algn="ctr" eaLnBrk="1" hangingPunct="1">
              <a:spcBef>
                <a:spcPct val="50000"/>
              </a:spcBef>
              <a:buClrTx/>
              <a:buSzTx/>
              <a:buFontTx/>
              <a:buNone/>
            </a:pPr>
            <a:r>
              <a:rPr lang="en-US" altLang="tr-TR" sz="1800" b="1">
                <a:solidFill>
                  <a:schemeClr val="accent1">
                    <a:lumMod val="50000"/>
                  </a:schemeClr>
                </a:solidFill>
              </a:rPr>
              <a:t>+   850</a:t>
            </a:r>
          </a:p>
          <a:p>
            <a:pPr algn="ctr" eaLnBrk="1" hangingPunct="1">
              <a:spcBef>
                <a:spcPct val="50000"/>
              </a:spcBef>
              <a:buClrTx/>
              <a:buSzTx/>
              <a:buFontTx/>
              <a:buNone/>
            </a:pPr>
            <a:r>
              <a:rPr lang="en-US" altLang="tr-TR" sz="1800" b="1">
                <a:solidFill>
                  <a:schemeClr val="accent1">
                    <a:lumMod val="50000"/>
                  </a:schemeClr>
                </a:solidFill>
              </a:rPr>
              <a:t>----------</a:t>
            </a:r>
          </a:p>
          <a:p>
            <a:pPr algn="ctr" eaLnBrk="1" hangingPunct="1">
              <a:spcBef>
                <a:spcPct val="50000"/>
              </a:spcBef>
              <a:buClrTx/>
              <a:buSzTx/>
              <a:buFontTx/>
              <a:buNone/>
            </a:pPr>
            <a:r>
              <a:rPr lang="en-US" altLang="tr-TR" sz="1800" b="1">
                <a:solidFill>
                  <a:schemeClr val="accent1">
                    <a:lumMod val="50000"/>
                  </a:schemeClr>
                </a:solidFill>
              </a:rPr>
              <a:t>31486</a:t>
            </a:r>
          </a:p>
        </p:txBody>
      </p:sp>
      <p:sp>
        <p:nvSpPr>
          <p:cNvPr id="142344" name="Text Box 5"/>
          <p:cNvSpPr txBox="1">
            <a:spLocks noChangeArrowheads="1"/>
          </p:cNvSpPr>
          <p:nvPr/>
        </p:nvSpPr>
        <p:spPr bwMode="auto">
          <a:xfrm>
            <a:off x="5580063" y="4076700"/>
            <a:ext cx="2447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tr-TR" sz="1800" b="1">
                <a:solidFill>
                  <a:schemeClr val="accent1">
                    <a:lumMod val="50000"/>
                  </a:schemeClr>
                </a:solidFill>
              </a:rPr>
              <a:t>F=2, O=9, R=7, etc.</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0109" y="9094"/>
            <a:ext cx="1103891" cy="1539638"/>
          </a:xfrm>
          <a:prstGeom prst="rect">
            <a:avLst/>
          </a:prstGeom>
        </p:spPr>
      </p:pic>
      <p:sp>
        <p:nvSpPr>
          <p:cNvPr id="2" name="Title 1"/>
          <p:cNvSpPr>
            <a:spLocks noGrp="1"/>
          </p:cNvSpPr>
          <p:nvPr>
            <p:ph type="title"/>
          </p:nvPr>
        </p:nvSpPr>
        <p:spPr/>
        <p:txBody>
          <a:bodyPr/>
          <a:lstStyle/>
          <a:p>
            <a:endParaRPr lang="tr-TR"/>
          </a:p>
        </p:txBody>
      </p:sp>
      <p:sp>
        <p:nvSpPr>
          <p:cNvPr id="12" name="Title 1"/>
          <p:cNvSpPr txBox="1">
            <a:spLocks/>
          </p:cNvSpPr>
          <p:nvPr/>
        </p:nvSpPr>
        <p:spPr>
          <a:xfrm>
            <a:off x="609600" y="856488"/>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fontAlgn="auto">
              <a:spcAft>
                <a:spcPts val="0"/>
              </a:spcAft>
            </a:pPr>
            <a:r>
              <a:rPr lang="fa-IR" sz="4400" smtClean="0">
                <a:cs typeface="B Nazanin" panose="00000400000000000000" pitchFamily="2" charset="-78"/>
              </a:rPr>
              <a:t>مسائل نمونه دیگر</a:t>
            </a:r>
            <a:endParaRPr lang="tr-TR" sz="4400" dirty="0">
              <a:cs typeface="B Nazanin" panose="00000400000000000000" pitchFamily="2" charset="-78"/>
            </a:endParaRPr>
          </a:p>
        </p:txBody>
      </p:sp>
    </p:spTree>
    <p:extLst>
      <p:ext uri="{BB962C8B-B14F-4D97-AF65-F5344CB8AC3E}">
        <p14:creationId xmlns:p14="http://schemas.microsoft.com/office/powerpoint/2010/main" val="15618590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fld id="{E144595F-FD30-41D1-802E-1025C2A5F790}" type="datetime1">
              <a:rPr lang="tr-TR" altLang="en-US" smtClean="0"/>
              <a:t>18.02.2016</a:t>
            </a:fld>
            <a:endParaRPr lang="en-US" altLang="en-US"/>
          </a:p>
        </p:txBody>
      </p:sp>
      <p:sp>
        <p:nvSpPr>
          <p:cNvPr id="14336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a:spcBef>
                <a:spcPct val="0"/>
              </a:spcBef>
              <a:buClrTx/>
              <a:buSzTx/>
              <a:buFontTx/>
              <a:buNone/>
            </a:pPr>
            <a:r>
              <a:rPr lang="en-US" altLang="en-US" sz="1200" smtClean="0">
                <a:latin typeface="Garamond" panose="02020404030301010803" pitchFamily="18" charset="0"/>
              </a:rPr>
              <a:t>AI, Solving problems by search</a:t>
            </a:r>
            <a:endParaRPr lang="en-US" altLang="en-US" sz="1200">
              <a:latin typeface="Garamond" panose="02020404030301010803" pitchFamily="18" charset="0"/>
            </a:endParaRPr>
          </a:p>
        </p:txBody>
      </p:sp>
      <p:sp>
        <p:nvSpPr>
          <p:cNvPr id="1433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rtl="0">
              <a:spcBef>
                <a:spcPct val="0"/>
              </a:spcBef>
              <a:buClrTx/>
              <a:buSzTx/>
              <a:buFontTx/>
              <a:buNone/>
            </a:pPr>
            <a:fld id="{43792603-06CC-4554-870D-2A75C35FD3AE}" type="slidenum">
              <a:rPr lang="ar-SA" altLang="en-US" sz="1200">
                <a:latin typeface="Garamond" panose="02020404030301010803" pitchFamily="18" charset="0"/>
              </a:rPr>
              <a:pPr rtl="0">
                <a:spcBef>
                  <a:spcPct val="0"/>
                </a:spcBef>
                <a:buClrTx/>
                <a:buSzTx/>
                <a:buFontTx/>
                <a:buNone/>
              </a:pPr>
              <a:t>54</a:t>
            </a:fld>
            <a:endParaRPr lang="en-US" altLang="en-US" sz="1200">
              <a:latin typeface="Garamond" panose="02020404030301010803" pitchFamily="18" charset="0"/>
            </a:endParaRPr>
          </a:p>
        </p:txBody>
      </p:sp>
      <p:sp>
        <p:nvSpPr>
          <p:cNvPr id="143365" name="Text Box 2"/>
          <p:cNvSpPr txBox="1">
            <a:spLocks noChangeArrowheads="1"/>
          </p:cNvSpPr>
          <p:nvPr/>
        </p:nvSpPr>
        <p:spPr bwMode="auto">
          <a:xfrm>
            <a:off x="357188" y="1557338"/>
            <a:ext cx="8301037" cy="308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35000"/>
              </a:lnSpc>
              <a:spcBef>
                <a:spcPct val="0"/>
              </a:spcBef>
              <a:buClrTx/>
              <a:buSzTx/>
              <a:buFontTx/>
              <a:buNone/>
            </a:pPr>
            <a:r>
              <a:rPr lang="ar-SA" altLang="tr-TR" sz="2400" b="1" dirty="0">
                <a:solidFill>
                  <a:srgbClr val="C00000"/>
                </a:solidFill>
                <a:cs typeface="B Nazanin" panose="00000400000000000000" pitchFamily="2" charset="-78"/>
              </a:rPr>
              <a:t>يک فرمول ساده:</a:t>
            </a:r>
            <a:endParaRPr lang="en-US" altLang="tr-TR" sz="2400" b="1" dirty="0">
              <a:solidFill>
                <a:srgbClr val="C00000"/>
              </a:solidFill>
              <a:cs typeface="B Nazanin" panose="00000400000000000000" pitchFamily="2" charset="-78"/>
            </a:endParaRPr>
          </a:p>
          <a:p>
            <a:pPr eaLnBrk="1" hangingPunct="1">
              <a:lnSpc>
                <a:spcPct val="135000"/>
              </a:lnSpc>
              <a:spcBef>
                <a:spcPct val="0"/>
              </a:spcBef>
              <a:buClrTx/>
              <a:buSzTx/>
              <a:buFontTx/>
              <a:buNone/>
            </a:pPr>
            <a:endParaRPr lang="fa-IR" altLang="tr-TR" sz="2400" dirty="0">
              <a:solidFill>
                <a:schemeClr val="accent1">
                  <a:lumMod val="50000"/>
                </a:schemeClr>
              </a:solidFill>
              <a:cs typeface="B Nazanin" panose="00000400000000000000" pitchFamily="2" charset="-78"/>
            </a:endParaRPr>
          </a:p>
          <a:p>
            <a:pPr eaLnBrk="1" hangingPunct="1">
              <a:lnSpc>
                <a:spcPct val="135000"/>
              </a:lnSpc>
              <a:spcBef>
                <a:spcPct val="0"/>
              </a:spcBef>
              <a:buClrTx/>
              <a:buSzTx/>
              <a:buFontTx/>
              <a:buNone/>
            </a:pPr>
            <a:r>
              <a:rPr lang="ar-SA" altLang="tr-TR" sz="2400" b="1" dirty="0">
                <a:solidFill>
                  <a:srgbClr val="C00000"/>
                </a:solidFill>
                <a:cs typeface="B Nazanin" panose="00000400000000000000" pitchFamily="2" charset="-78"/>
              </a:rPr>
              <a:t>حالات: </a:t>
            </a:r>
            <a:r>
              <a:rPr lang="ar-SA" altLang="tr-TR" sz="2400" dirty="0">
                <a:solidFill>
                  <a:schemeClr val="accent1">
                    <a:lumMod val="50000"/>
                  </a:schemeClr>
                </a:solidFill>
                <a:cs typeface="B Nazanin" panose="00000400000000000000" pitchFamily="2" charset="-78"/>
              </a:rPr>
              <a:t>يک معماي </a:t>
            </a:r>
            <a:r>
              <a:rPr lang="en-US" altLang="tr-TR" sz="2000" dirty="0" err="1">
                <a:solidFill>
                  <a:schemeClr val="accent1">
                    <a:lumMod val="50000"/>
                  </a:schemeClr>
                </a:solidFill>
                <a:latin typeface="Times New Roman" panose="02020603050405020304" pitchFamily="18" charset="0"/>
                <a:cs typeface="B Nazanin" panose="00000400000000000000" pitchFamily="2" charset="-78"/>
              </a:rPr>
              <a:t>Cryptarithmetic</a:t>
            </a:r>
            <a:r>
              <a:rPr lang="ar-SA" altLang="tr-TR" sz="2000" dirty="0">
                <a:solidFill>
                  <a:schemeClr val="accent1">
                    <a:lumMod val="50000"/>
                  </a:schemeClr>
                </a:solidFill>
                <a:latin typeface="Times New Roman" panose="02020603050405020304" pitchFamily="18" charset="0"/>
                <a:cs typeface="B Nazanin" panose="00000400000000000000" pitchFamily="2" charset="-78"/>
              </a:rPr>
              <a:t> </a:t>
            </a:r>
            <a:r>
              <a:rPr lang="ar-SA" altLang="tr-TR" sz="2400" dirty="0">
                <a:solidFill>
                  <a:schemeClr val="accent1">
                    <a:lumMod val="50000"/>
                  </a:schemeClr>
                </a:solidFill>
                <a:cs typeface="B Nazanin" panose="00000400000000000000" pitchFamily="2" charset="-78"/>
              </a:rPr>
              <a:t>با چند حروف جايگزين شده توسط ارقام. </a:t>
            </a:r>
            <a:endParaRPr lang="fa-IR" altLang="tr-TR" sz="2400" dirty="0">
              <a:solidFill>
                <a:schemeClr val="accent1">
                  <a:lumMod val="50000"/>
                </a:schemeClr>
              </a:solidFill>
              <a:cs typeface="B Nazanin" panose="00000400000000000000" pitchFamily="2" charset="-78"/>
            </a:endParaRPr>
          </a:p>
          <a:p>
            <a:pPr eaLnBrk="1" hangingPunct="1">
              <a:lnSpc>
                <a:spcPct val="135000"/>
              </a:lnSpc>
              <a:spcBef>
                <a:spcPct val="0"/>
              </a:spcBef>
              <a:buClrTx/>
              <a:buSzTx/>
              <a:buFontTx/>
              <a:buNone/>
            </a:pPr>
            <a:r>
              <a:rPr lang="ar-SA" altLang="tr-TR" sz="2400" b="1" dirty="0">
                <a:solidFill>
                  <a:srgbClr val="C00000"/>
                </a:solidFill>
                <a:cs typeface="B Nazanin" panose="00000400000000000000" pitchFamily="2" charset="-78"/>
              </a:rPr>
              <a:t>عملگرها: </a:t>
            </a:r>
            <a:r>
              <a:rPr lang="ar-SA" altLang="tr-TR" sz="2400" dirty="0">
                <a:solidFill>
                  <a:schemeClr val="accent1">
                    <a:lumMod val="50000"/>
                  </a:schemeClr>
                </a:solidFill>
                <a:cs typeface="B Nazanin" panose="00000400000000000000" pitchFamily="2" charset="-78"/>
              </a:rPr>
              <a:t>وقوع يک </a:t>
            </a:r>
            <a:r>
              <a:rPr lang="ar-SA" altLang="tr-TR" sz="2400" dirty="0" smtClean="0">
                <a:solidFill>
                  <a:schemeClr val="accent1">
                    <a:lumMod val="50000"/>
                  </a:schemeClr>
                </a:solidFill>
                <a:cs typeface="B Nazanin" panose="00000400000000000000" pitchFamily="2" charset="-78"/>
              </a:rPr>
              <a:t>حرف </a:t>
            </a:r>
            <a:r>
              <a:rPr lang="ar-SA" altLang="tr-TR" sz="2400" dirty="0">
                <a:solidFill>
                  <a:schemeClr val="accent1">
                    <a:lumMod val="50000"/>
                  </a:schemeClr>
                </a:solidFill>
                <a:cs typeface="B Nazanin" panose="00000400000000000000" pitchFamily="2" charset="-78"/>
              </a:rPr>
              <a:t>را با يک رقم جايگز</a:t>
            </a:r>
            <a:r>
              <a:rPr lang="fa-IR" altLang="tr-TR" sz="2400" dirty="0">
                <a:solidFill>
                  <a:schemeClr val="accent1">
                    <a:lumMod val="50000"/>
                  </a:schemeClr>
                </a:solidFill>
                <a:cs typeface="B Nazanin" panose="00000400000000000000" pitchFamily="2" charset="-78"/>
              </a:rPr>
              <a:t>ي</a:t>
            </a:r>
            <a:r>
              <a:rPr lang="ar-SA" altLang="tr-TR" sz="2400" dirty="0">
                <a:solidFill>
                  <a:schemeClr val="accent1">
                    <a:lumMod val="50000"/>
                  </a:schemeClr>
                </a:solidFill>
                <a:cs typeface="B Nazanin" panose="00000400000000000000" pitchFamily="2" charset="-78"/>
              </a:rPr>
              <a:t>ن کنيد که قبلاً در معما ظاهر نشده باشد. </a:t>
            </a:r>
            <a:endParaRPr lang="fa-IR" altLang="tr-TR" sz="2400" dirty="0">
              <a:solidFill>
                <a:schemeClr val="accent1">
                  <a:lumMod val="50000"/>
                </a:schemeClr>
              </a:solidFill>
              <a:cs typeface="B Nazanin" panose="00000400000000000000" pitchFamily="2" charset="-78"/>
            </a:endParaRPr>
          </a:p>
          <a:p>
            <a:pPr eaLnBrk="1" hangingPunct="1">
              <a:lnSpc>
                <a:spcPct val="135000"/>
              </a:lnSpc>
              <a:spcBef>
                <a:spcPct val="0"/>
              </a:spcBef>
              <a:buClrTx/>
              <a:buSzTx/>
              <a:buFontTx/>
              <a:buNone/>
            </a:pPr>
            <a:r>
              <a:rPr lang="ar-SA" altLang="tr-TR" sz="2400" b="1" dirty="0">
                <a:solidFill>
                  <a:srgbClr val="C00000"/>
                </a:solidFill>
                <a:cs typeface="B Nazanin" panose="00000400000000000000" pitchFamily="2" charset="-78"/>
              </a:rPr>
              <a:t>آزمون هدف: </a:t>
            </a:r>
            <a:r>
              <a:rPr lang="ar-SA" altLang="tr-TR" sz="2400" dirty="0">
                <a:solidFill>
                  <a:schemeClr val="accent1">
                    <a:lumMod val="50000"/>
                  </a:schemeClr>
                </a:solidFill>
                <a:cs typeface="B Nazanin" panose="00000400000000000000" pitchFamily="2" charset="-78"/>
              </a:rPr>
              <a:t>معما فقط شامل ارقام است و يک مجموع صحيح را بر مي‌گرداند. </a:t>
            </a:r>
            <a:endParaRPr lang="fa-IR" altLang="tr-TR" sz="2400" dirty="0">
              <a:solidFill>
                <a:schemeClr val="accent1">
                  <a:lumMod val="50000"/>
                </a:schemeClr>
              </a:solidFill>
              <a:cs typeface="B Nazanin" panose="00000400000000000000" pitchFamily="2" charset="-78"/>
            </a:endParaRPr>
          </a:p>
          <a:p>
            <a:pPr eaLnBrk="1" hangingPunct="1">
              <a:lnSpc>
                <a:spcPct val="135000"/>
              </a:lnSpc>
              <a:spcBef>
                <a:spcPct val="0"/>
              </a:spcBef>
              <a:buClrTx/>
              <a:buSzTx/>
              <a:buFontTx/>
              <a:buNone/>
            </a:pPr>
            <a:r>
              <a:rPr lang="ar-SA" altLang="tr-TR" sz="2400" b="1" dirty="0">
                <a:solidFill>
                  <a:srgbClr val="C00000"/>
                </a:solidFill>
                <a:cs typeface="B Nazanin" panose="00000400000000000000" pitchFamily="2" charset="-78"/>
              </a:rPr>
              <a:t>هزينه مسير: </a:t>
            </a:r>
            <a:r>
              <a:rPr lang="fa-IR" altLang="tr-TR" sz="2400" dirty="0" smtClean="0">
                <a:solidFill>
                  <a:schemeClr val="accent1">
                    <a:lumMod val="50000"/>
                  </a:schemeClr>
                </a:solidFill>
                <a:cs typeface="B Nazanin" panose="00000400000000000000" pitchFamily="2" charset="-78"/>
              </a:rPr>
              <a:t>تعداد جایگزینی های حروف به جای ارقام</a:t>
            </a:r>
            <a:r>
              <a:rPr lang="ar-SA" altLang="tr-TR" sz="2400" dirty="0" smtClean="0">
                <a:solidFill>
                  <a:schemeClr val="accent1">
                    <a:lumMod val="50000"/>
                  </a:schemeClr>
                </a:solidFill>
                <a:cs typeface="B Nazanin" panose="00000400000000000000" pitchFamily="2" charset="-78"/>
              </a:rPr>
              <a:t>.</a:t>
            </a:r>
            <a:endParaRPr lang="en-US" altLang="tr-TR" sz="2400" dirty="0">
              <a:solidFill>
                <a:schemeClr val="accent1">
                  <a:lumMod val="50000"/>
                </a:schemeClr>
              </a:solidFill>
              <a:cs typeface="B Nazanin" panose="00000400000000000000" pitchFamily="2" charset="-78"/>
            </a:endParaRPr>
          </a:p>
        </p:txBody>
      </p:sp>
    </p:spTree>
    <p:extLst>
      <p:ext uri="{BB962C8B-B14F-4D97-AF65-F5344CB8AC3E}">
        <p14:creationId xmlns:p14="http://schemas.microsoft.com/office/powerpoint/2010/main" val="294776735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fld id="{88A1E9E6-38D5-496C-BD29-8C69FA2FAFCC}" type="datetime1">
              <a:rPr lang="tr-TR" altLang="en-US" smtClean="0"/>
              <a:t>18.02.2016</a:t>
            </a:fld>
            <a:endParaRPr lang="en-US" altLang="en-US"/>
          </a:p>
        </p:txBody>
      </p:sp>
      <p:sp>
        <p:nvSpPr>
          <p:cNvPr id="14438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a:spcBef>
                <a:spcPct val="0"/>
              </a:spcBef>
              <a:buClrTx/>
              <a:buSzTx/>
              <a:buFontTx/>
              <a:buNone/>
            </a:pPr>
            <a:r>
              <a:rPr lang="en-US" altLang="en-US" sz="1200" smtClean="0">
                <a:latin typeface="Garamond" panose="02020404030301010803" pitchFamily="18" charset="0"/>
              </a:rPr>
              <a:t>AI, Solving problems by search</a:t>
            </a:r>
            <a:endParaRPr lang="en-US" altLang="en-US" sz="1200">
              <a:latin typeface="Garamond" panose="02020404030301010803" pitchFamily="18" charset="0"/>
            </a:endParaRPr>
          </a:p>
        </p:txBody>
      </p:sp>
      <p:sp>
        <p:nvSpPr>
          <p:cNvPr id="1443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rtl="0">
              <a:spcBef>
                <a:spcPct val="0"/>
              </a:spcBef>
              <a:buClrTx/>
              <a:buSzTx/>
              <a:buFontTx/>
              <a:buNone/>
            </a:pPr>
            <a:fld id="{C619821C-6D29-4357-9E1E-E9F5DC7597A3}" type="slidenum">
              <a:rPr lang="ar-SA" altLang="en-US" sz="1200">
                <a:latin typeface="Garamond" panose="02020404030301010803" pitchFamily="18" charset="0"/>
              </a:rPr>
              <a:pPr rtl="0">
                <a:spcBef>
                  <a:spcPct val="0"/>
                </a:spcBef>
                <a:buClrTx/>
                <a:buSzTx/>
                <a:buFontTx/>
                <a:buNone/>
              </a:pPr>
              <a:t>55</a:t>
            </a:fld>
            <a:endParaRPr lang="en-US" altLang="en-US" sz="1200">
              <a:latin typeface="Garamond" panose="02020404030301010803" pitchFamily="18" charset="0"/>
            </a:endParaRPr>
          </a:p>
        </p:txBody>
      </p:sp>
      <p:sp>
        <p:nvSpPr>
          <p:cNvPr id="144389" name="Text Box 2"/>
          <p:cNvSpPr txBox="1">
            <a:spLocks noChangeArrowheads="1"/>
          </p:cNvSpPr>
          <p:nvPr/>
        </p:nvSpPr>
        <p:spPr bwMode="auto">
          <a:xfrm>
            <a:off x="385763" y="2082800"/>
            <a:ext cx="8258175" cy="2142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35000"/>
              </a:lnSpc>
              <a:spcBef>
                <a:spcPct val="0"/>
              </a:spcBef>
              <a:buClrTx/>
              <a:buSzTx/>
              <a:buFontTx/>
              <a:buNone/>
            </a:pPr>
            <a:r>
              <a:rPr lang="ar-SA" altLang="tr-TR" sz="2000" b="1" dirty="0">
                <a:solidFill>
                  <a:schemeClr val="accent1">
                    <a:lumMod val="50000"/>
                  </a:schemeClr>
                </a:solidFill>
                <a:cs typeface="B Nazanin" panose="00000400000000000000" pitchFamily="2" charset="-78"/>
              </a:rPr>
              <a:t>مي‌خواهيم که از تبديل جايگزيني‌هاي مشابه اجتناب کني</a:t>
            </a:r>
            <a:r>
              <a:rPr lang="fa-IR" altLang="tr-TR" sz="2000" b="1" dirty="0">
                <a:solidFill>
                  <a:schemeClr val="accent1">
                    <a:lumMod val="50000"/>
                  </a:schemeClr>
                </a:solidFill>
                <a:cs typeface="B Nazanin" panose="00000400000000000000" pitchFamily="2" charset="-78"/>
              </a:rPr>
              <a:t>م:</a:t>
            </a:r>
            <a:endParaRPr lang="en-US" altLang="tr-TR" sz="2000" b="1" dirty="0">
              <a:solidFill>
                <a:schemeClr val="accent1">
                  <a:lumMod val="50000"/>
                </a:schemeClr>
              </a:solidFill>
              <a:cs typeface="B Nazanin" panose="00000400000000000000" pitchFamily="2" charset="-78"/>
            </a:endParaRPr>
          </a:p>
          <a:p>
            <a:pPr eaLnBrk="1" hangingPunct="1">
              <a:lnSpc>
                <a:spcPct val="135000"/>
              </a:lnSpc>
              <a:spcBef>
                <a:spcPct val="0"/>
              </a:spcBef>
              <a:buClrTx/>
              <a:buSzTx/>
              <a:buFontTx/>
              <a:buNone/>
            </a:pPr>
            <a:endParaRPr lang="fa-IR" altLang="tr-TR" sz="2000" b="1" dirty="0">
              <a:solidFill>
                <a:schemeClr val="accent1">
                  <a:lumMod val="50000"/>
                </a:schemeClr>
              </a:solidFill>
              <a:cs typeface="B Nazanin" panose="00000400000000000000" pitchFamily="2" charset="-78"/>
            </a:endParaRPr>
          </a:p>
          <a:p>
            <a:pPr eaLnBrk="1" hangingPunct="1">
              <a:lnSpc>
                <a:spcPct val="135000"/>
              </a:lnSpc>
              <a:spcBef>
                <a:spcPct val="0"/>
              </a:spcBef>
              <a:buClr>
                <a:srgbClr val="7F5429"/>
              </a:buClr>
              <a:buSzTx/>
              <a:buFont typeface="Wingdings" panose="05000000000000000000" pitchFamily="2" charset="2"/>
              <a:buChar char="ü"/>
            </a:pPr>
            <a:r>
              <a:rPr lang="en-US" altLang="tr-TR" sz="2000" b="1" dirty="0">
                <a:solidFill>
                  <a:schemeClr val="accent1">
                    <a:lumMod val="50000"/>
                  </a:schemeClr>
                </a:solidFill>
                <a:cs typeface="B Nazanin" panose="00000400000000000000" pitchFamily="2" charset="-78"/>
              </a:rPr>
              <a:t> </a:t>
            </a:r>
            <a:r>
              <a:rPr lang="ar-SA" altLang="tr-TR" sz="2000" b="1" dirty="0">
                <a:solidFill>
                  <a:schemeClr val="accent1">
                    <a:lumMod val="50000"/>
                  </a:schemeClr>
                </a:solidFill>
                <a:cs typeface="B Nazanin" panose="00000400000000000000" pitchFamily="2" charset="-78"/>
              </a:rPr>
              <a:t>قبول يک ترتيب ثابت مانند ترتيب الفبايي</a:t>
            </a:r>
            <a:r>
              <a:rPr lang="fa-IR" altLang="tr-TR" sz="2000" b="1" dirty="0">
                <a:solidFill>
                  <a:schemeClr val="accent1">
                    <a:lumMod val="50000"/>
                  </a:schemeClr>
                </a:solidFill>
                <a:cs typeface="B Nazanin" panose="00000400000000000000" pitchFamily="2" charset="-78"/>
              </a:rPr>
              <a:t>.</a:t>
            </a:r>
          </a:p>
          <a:p>
            <a:pPr eaLnBrk="1" hangingPunct="1">
              <a:lnSpc>
                <a:spcPct val="135000"/>
              </a:lnSpc>
              <a:spcBef>
                <a:spcPct val="0"/>
              </a:spcBef>
              <a:buClr>
                <a:srgbClr val="7F5429"/>
              </a:buClr>
              <a:buSzTx/>
              <a:buFont typeface="Wingdings" panose="05000000000000000000" pitchFamily="2" charset="2"/>
              <a:buChar char="ü"/>
            </a:pPr>
            <a:r>
              <a:rPr lang="en-US" altLang="tr-TR" sz="2000" b="1" dirty="0">
                <a:solidFill>
                  <a:schemeClr val="accent1">
                    <a:lumMod val="50000"/>
                  </a:schemeClr>
                </a:solidFill>
                <a:cs typeface="B Nazanin" panose="00000400000000000000" pitchFamily="2" charset="-78"/>
              </a:rPr>
              <a:t> </a:t>
            </a:r>
            <a:r>
              <a:rPr lang="ar-SA" altLang="tr-TR" sz="2000" b="1" dirty="0">
                <a:solidFill>
                  <a:schemeClr val="accent1">
                    <a:lumMod val="50000"/>
                  </a:schemeClr>
                </a:solidFill>
                <a:cs typeface="B Nazanin" panose="00000400000000000000" pitchFamily="2" charset="-78"/>
              </a:rPr>
              <a:t>هر کدام که بيشترين محدوديت جايگزيني را دارد، انتخاب کنيم</a:t>
            </a:r>
            <a:r>
              <a:rPr lang="fa-IR" altLang="tr-TR" sz="2000" b="1" dirty="0">
                <a:solidFill>
                  <a:schemeClr val="accent1">
                    <a:lumMod val="50000"/>
                  </a:schemeClr>
                </a:solidFill>
                <a:cs typeface="B Nazanin" panose="00000400000000000000" pitchFamily="2" charset="-78"/>
              </a:rPr>
              <a:t>؛</a:t>
            </a:r>
            <a:r>
              <a:rPr lang="ar-SA" altLang="tr-TR" sz="2000" b="1" dirty="0">
                <a:solidFill>
                  <a:schemeClr val="accent1">
                    <a:lumMod val="50000"/>
                  </a:schemeClr>
                </a:solidFill>
                <a:cs typeface="B Nazanin" panose="00000400000000000000" pitchFamily="2" charset="-78"/>
              </a:rPr>
              <a:t> يعني حرفي که کمترين امکان مجاز را دارند، محدوديت‌هاي معما را مي‌دهد.</a:t>
            </a:r>
            <a:endParaRPr lang="en-US" altLang="tr-TR" sz="2000" b="1" dirty="0">
              <a:solidFill>
                <a:schemeClr val="accent1">
                  <a:lumMod val="50000"/>
                </a:schemeClr>
              </a:solidFill>
              <a:cs typeface="B Nazanin" panose="00000400000000000000" pitchFamily="2"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0109" y="9094"/>
            <a:ext cx="1103891" cy="1539638"/>
          </a:xfrm>
          <a:prstGeom prst="rect">
            <a:avLst/>
          </a:prstGeom>
        </p:spPr>
      </p:pic>
      <p:sp>
        <p:nvSpPr>
          <p:cNvPr id="2" name="Title 1"/>
          <p:cNvSpPr>
            <a:spLocks noGrp="1"/>
          </p:cNvSpPr>
          <p:nvPr>
            <p:ph type="title"/>
          </p:nvPr>
        </p:nvSpPr>
        <p:spPr/>
        <p:txBody>
          <a:bodyPr/>
          <a:lstStyle/>
          <a:p>
            <a:endParaRPr lang="tr-TR"/>
          </a:p>
        </p:txBody>
      </p:sp>
    </p:spTree>
    <p:extLst>
      <p:ext uri="{BB962C8B-B14F-4D97-AF65-F5344CB8AC3E}">
        <p14:creationId xmlns:p14="http://schemas.microsoft.com/office/powerpoint/2010/main" val="16484416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fld id="{3B9276D4-1E45-4437-AA0D-E92F2E765DCF}" type="datetime1">
              <a:rPr lang="tr-TR" altLang="en-US" smtClean="0"/>
              <a:t>18.02.2016</a:t>
            </a:fld>
            <a:endParaRPr lang="en-US" altLang="en-US"/>
          </a:p>
        </p:txBody>
      </p:sp>
      <p:sp>
        <p:nvSpPr>
          <p:cNvPr id="14848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a:spcBef>
                <a:spcPct val="0"/>
              </a:spcBef>
              <a:buClrTx/>
              <a:buSzTx/>
              <a:buFontTx/>
              <a:buNone/>
            </a:pPr>
            <a:r>
              <a:rPr lang="en-US" altLang="en-US" sz="1200" smtClean="0">
                <a:latin typeface="Garamond" panose="02020404030301010803" pitchFamily="18" charset="0"/>
              </a:rPr>
              <a:t>AI, Solving problems by search</a:t>
            </a:r>
            <a:endParaRPr lang="en-US" altLang="en-US" sz="1200">
              <a:latin typeface="Garamond" panose="02020404030301010803" pitchFamily="18" charset="0"/>
            </a:endParaRPr>
          </a:p>
        </p:txBody>
      </p:sp>
      <p:sp>
        <p:nvSpPr>
          <p:cNvPr id="1484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rtl="0">
              <a:spcBef>
                <a:spcPct val="0"/>
              </a:spcBef>
              <a:buClrTx/>
              <a:buSzTx/>
              <a:buFontTx/>
              <a:buNone/>
            </a:pPr>
            <a:fld id="{0FC880F7-A01F-4156-A9F4-8D0EDFEEFB4D}" type="slidenum">
              <a:rPr lang="ar-SA" altLang="en-US" sz="1200">
                <a:latin typeface="Garamond" panose="02020404030301010803" pitchFamily="18" charset="0"/>
              </a:rPr>
              <a:pPr rtl="0">
                <a:spcBef>
                  <a:spcPct val="0"/>
                </a:spcBef>
                <a:buClrTx/>
                <a:buSzTx/>
                <a:buFontTx/>
                <a:buNone/>
              </a:pPr>
              <a:t>56</a:t>
            </a:fld>
            <a:endParaRPr lang="en-US" altLang="en-US" sz="1200">
              <a:latin typeface="Garamond" panose="02020404030301010803" pitchFamily="18" charset="0"/>
            </a:endParaRPr>
          </a:p>
        </p:txBody>
      </p:sp>
      <p:sp>
        <p:nvSpPr>
          <p:cNvPr id="148485" name="Text Box 2"/>
          <p:cNvSpPr txBox="1">
            <a:spLocks noChangeArrowheads="1"/>
          </p:cNvSpPr>
          <p:nvPr/>
        </p:nvSpPr>
        <p:spPr bwMode="auto">
          <a:xfrm>
            <a:off x="1014413" y="1557338"/>
            <a:ext cx="7758112" cy="255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35000"/>
              </a:lnSpc>
              <a:spcBef>
                <a:spcPct val="0"/>
              </a:spcBef>
              <a:buClrTx/>
              <a:buSzTx/>
              <a:buFontTx/>
              <a:buNone/>
            </a:pPr>
            <a:r>
              <a:rPr lang="ar-SA" altLang="tr-TR" sz="2400" dirty="0">
                <a:solidFill>
                  <a:srgbClr val="C00000"/>
                </a:solidFill>
                <a:cs typeface="B Nazanin" panose="00000400000000000000" pitchFamily="2" charset="-78"/>
              </a:rPr>
              <a:t>مسئله کشيش‌ها و آدمخوارها:</a:t>
            </a:r>
            <a:endParaRPr lang="fa-IR" altLang="tr-TR" sz="2400" dirty="0">
              <a:solidFill>
                <a:srgbClr val="C00000"/>
              </a:solidFill>
              <a:cs typeface="B Nazanin" panose="00000400000000000000" pitchFamily="2" charset="-78"/>
            </a:endParaRPr>
          </a:p>
          <a:p>
            <a:pPr eaLnBrk="1" hangingPunct="1">
              <a:lnSpc>
                <a:spcPct val="135000"/>
              </a:lnSpc>
              <a:spcBef>
                <a:spcPct val="0"/>
              </a:spcBef>
              <a:buClrTx/>
              <a:buSzTx/>
              <a:buFontTx/>
              <a:buNone/>
            </a:pPr>
            <a:endParaRPr lang="fa-IR" altLang="tr-TR" sz="2400" dirty="0">
              <a:solidFill>
                <a:schemeClr val="accent2">
                  <a:lumMod val="50000"/>
                </a:schemeClr>
              </a:solidFill>
              <a:cs typeface="B Nazanin" panose="00000400000000000000" pitchFamily="2" charset="-78"/>
            </a:endParaRPr>
          </a:p>
          <a:p>
            <a:pPr algn="just" eaLnBrk="1" hangingPunct="1">
              <a:lnSpc>
                <a:spcPct val="135000"/>
              </a:lnSpc>
              <a:spcBef>
                <a:spcPct val="0"/>
              </a:spcBef>
              <a:buClrTx/>
              <a:buSzTx/>
              <a:buFontTx/>
              <a:buNone/>
            </a:pPr>
            <a:r>
              <a:rPr lang="ar-SA" altLang="tr-TR" sz="2400" dirty="0">
                <a:solidFill>
                  <a:schemeClr val="accent2">
                    <a:lumMod val="50000"/>
                  </a:schemeClr>
                </a:solidFill>
                <a:cs typeface="B Nazanin" panose="00000400000000000000" pitchFamily="2" charset="-78"/>
              </a:rPr>
              <a:t>سه کشيش و سه آدم خوار در يک طرف رودخانه قرار دارند و هم چنين قايقي که قادر است يک يا دو نفر را حمل کند. راهي را بيابيد که هر نفر به سمت ديگر رودخانه برود، بدون آنکه تعداد کشيش‌ها در يکجا کمتر از آدم خوارها شود.</a:t>
            </a:r>
            <a:endParaRPr lang="en-US" altLang="tr-TR" sz="2400" dirty="0">
              <a:solidFill>
                <a:schemeClr val="accent2">
                  <a:lumMod val="50000"/>
                </a:schemeClr>
              </a:solidFill>
              <a:cs typeface="B Nazanin" panose="00000400000000000000" pitchFamily="2"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0109" y="9094"/>
            <a:ext cx="1103891" cy="1539638"/>
          </a:xfrm>
          <a:prstGeom prst="rect">
            <a:avLst/>
          </a:prstGeom>
        </p:spPr>
      </p:pic>
    </p:spTree>
    <p:extLst>
      <p:ext uri="{BB962C8B-B14F-4D97-AF65-F5344CB8AC3E}">
        <p14:creationId xmlns:p14="http://schemas.microsoft.com/office/powerpoint/2010/main" val="137654878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fld id="{14C2131A-EDA9-46CE-A335-3257D85BCB84}" type="datetime1">
              <a:rPr lang="tr-TR" altLang="en-US" smtClean="0"/>
              <a:t>18.02.2016</a:t>
            </a:fld>
            <a:endParaRPr lang="en-US" altLang="en-US"/>
          </a:p>
        </p:txBody>
      </p:sp>
      <p:sp>
        <p:nvSpPr>
          <p:cNvPr id="14950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a:spcBef>
                <a:spcPct val="0"/>
              </a:spcBef>
              <a:buClrTx/>
              <a:buSzTx/>
              <a:buFontTx/>
              <a:buNone/>
            </a:pPr>
            <a:r>
              <a:rPr lang="en-US" altLang="en-US" sz="1200" smtClean="0">
                <a:latin typeface="Garamond" panose="02020404030301010803" pitchFamily="18" charset="0"/>
              </a:rPr>
              <a:t>AI, Solving problems by search</a:t>
            </a:r>
            <a:endParaRPr lang="en-US" altLang="en-US" sz="1200">
              <a:latin typeface="Garamond" panose="02020404030301010803" pitchFamily="18" charset="0"/>
            </a:endParaRPr>
          </a:p>
        </p:txBody>
      </p:sp>
      <p:sp>
        <p:nvSpPr>
          <p:cNvPr id="1495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rtl="0">
              <a:spcBef>
                <a:spcPct val="0"/>
              </a:spcBef>
              <a:buClrTx/>
              <a:buSzTx/>
              <a:buFontTx/>
              <a:buNone/>
            </a:pPr>
            <a:fld id="{92084E9A-83E4-4BA0-8DCF-A71F8669FD00}" type="slidenum">
              <a:rPr lang="ar-SA" altLang="en-US" sz="1200">
                <a:latin typeface="Garamond" panose="02020404030301010803" pitchFamily="18" charset="0"/>
              </a:rPr>
              <a:pPr rtl="0">
                <a:spcBef>
                  <a:spcPct val="0"/>
                </a:spcBef>
                <a:buClrTx/>
                <a:buSzTx/>
                <a:buFontTx/>
                <a:buNone/>
              </a:pPr>
              <a:t>57</a:t>
            </a:fld>
            <a:endParaRPr lang="en-US" altLang="en-US" sz="1200">
              <a:latin typeface="Garamond" panose="02020404030301010803" pitchFamily="18" charset="0"/>
            </a:endParaRPr>
          </a:p>
        </p:txBody>
      </p:sp>
      <p:sp>
        <p:nvSpPr>
          <p:cNvPr id="149509" name="Text Box 2"/>
          <p:cNvSpPr txBox="1">
            <a:spLocks noChangeArrowheads="1"/>
          </p:cNvSpPr>
          <p:nvPr/>
        </p:nvSpPr>
        <p:spPr bwMode="auto">
          <a:xfrm>
            <a:off x="442913" y="1814513"/>
            <a:ext cx="8158162" cy="3550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35000"/>
              </a:lnSpc>
              <a:spcBef>
                <a:spcPct val="0"/>
              </a:spcBef>
              <a:buClrTx/>
              <a:buSzTx/>
              <a:buFontTx/>
              <a:buNone/>
            </a:pPr>
            <a:r>
              <a:rPr lang="ar-SA" altLang="tr-TR" sz="2400" u="sng" dirty="0">
                <a:solidFill>
                  <a:srgbClr val="C00000"/>
                </a:solidFill>
                <a:cs typeface="B Nazanin" panose="00000400000000000000" pitchFamily="2" charset="-78"/>
              </a:rPr>
              <a:t>حالات:</a:t>
            </a:r>
            <a:r>
              <a:rPr lang="ar-SA" altLang="tr-TR" sz="2400" dirty="0">
                <a:solidFill>
                  <a:srgbClr val="C00000"/>
                </a:solidFill>
                <a:cs typeface="B Nazanin" panose="00000400000000000000" pitchFamily="2" charset="-78"/>
              </a:rPr>
              <a:t> </a:t>
            </a:r>
            <a:r>
              <a:rPr lang="ar-SA" altLang="tr-TR" sz="2400" dirty="0">
                <a:solidFill>
                  <a:schemeClr val="accent2">
                    <a:lumMod val="50000"/>
                  </a:schemeClr>
                </a:solidFill>
                <a:cs typeface="B Nazanin" panose="00000400000000000000" pitchFamily="2" charset="-78"/>
              </a:rPr>
              <a:t>يک حالت شامل يک </a:t>
            </a:r>
            <a:r>
              <a:rPr lang="ar-SA" altLang="tr-TR" sz="2400" dirty="0" smtClean="0">
                <a:solidFill>
                  <a:schemeClr val="accent2">
                    <a:lumMod val="50000"/>
                  </a:schemeClr>
                </a:solidFill>
                <a:cs typeface="B Nazanin" panose="00000400000000000000" pitchFamily="2" charset="-78"/>
              </a:rPr>
              <a:t>دنبال</a:t>
            </a:r>
            <a:r>
              <a:rPr lang="fa-IR" altLang="tr-TR" sz="2400" dirty="0">
                <a:solidFill>
                  <a:schemeClr val="accent2">
                    <a:lumMod val="50000"/>
                  </a:schemeClr>
                </a:solidFill>
                <a:cs typeface="B Nazanin" panose="00000400000000000000" pitchFamily="2" charset="-78"/>
              </a:rPr>
              <a:t>ه</a:t>
            </a:r>
            <a:r>
              <a:rPr lang="ar-SA" altLang="tr-TR" sz="2400" dirty="0" smtClean="0">
                <a:solidFill>
                  <a:schemeClr val="accent2">
                    <a:lumMod val="50000"/>
                  </a:schemeClr>
                </a:solidFill>
                <a:cs typeface="B Nazanin" panose="00000400000000000000" pitchFamily="2" charset="-78"/>
              </a:rPr>
              <a:t> </a:t>
            </a:r>
            <a:r>
              <a:rPr lang="ar-SA" altLang="tr-TR" sz="2400" dirty="0">
                <a:solidFill>
                  <a:schemeClr val="accent2">
                    <a:lumMod val="50000"/>
                  </a:schemeClr>
                </a:solidFill>
                <a:cs typeface="B Nazanin" panose="00000400000000000000" pitchFamily="2" charset="-78"/>
              </a:rPr>
              <a:t>مرتب شده از </a:t>
            </a:r>
            <a:r>
              <a:rPr lang="fa-IR" altLang="tr-TR" sz="2400" dirty="0" smtClean="0">
                <a:solidFill>
                  <a:schemeClr val="accent2">
                    <a:lumMod val="50000"/>
                  </a:schemeClr>
                </a:solidFill>
                <a:cs typeface="B Nazanin" panose="00000400000000000000" pitchFamily="2" charset="-78"/>
              </a:rPr>
              <a:t>ا</a:t>
            </a:r>
            <a:r>
              <a:rPr lang="ar-SA" altLang="tr-TR" sz="2400" dirty="0" smtClean="0">
                <a:solidFill>
                  <a:schemeClr val="accent2">
                    <a:lumMod val="50000"/>
                  </a:schemeClr>
                </a:solidFill>
                <a:cs typeface="B Nazanin" panose="00000400000000000000" pitchFamily="2" charset="-78"/>
              </a:rPr>
              <a:t>عد</a:t>
            </a:r>
            <a:r>
              <a:rPr lang="fa-IR" altLang="tr-TR" sz="2400" dirty="0" smtClean="0">
                <a:solidFill>
                  <a:schemeClr val="accent2">
                    <a:lumMod val="50000"/>
                  </a:schemeClr>
                </a:solidFill>
                <a:cs typeface="B Nazanin" panose="00000400000000000000" pitchFamily="2" charset="-78"/>
              </a:rPr>
              <a:t>ا</a:t>
            </a:r>
            <a:r>
              <a:rPr lang="ar-SA" altLang="tr-TR" sz="2400" dirty="0" smtClean="0">
                <a:solidFill>
                  <a:schemeClr val="accent2">
                    <a:lumMod val="50000"/>
                  </a:schemeClr>
                </a:solidFill>
                <a:cs typeface="B Nazanin" panose="00000400000000000000" pitchFamily="2" charset="-78"/>
              </a:rPr>
              <a:t>د </a:t>
            </a:r>
            <a:r>
              <a:rPr lang="ar-SA" altLang="tr-TR" sz="2400" dirty="0">
                <a:solidFill>
                  <a:schemeClr val="accent2">
                    <a:lumMod val="50000"/>
                  </a:schemeClr>
                </a:solidFill>
                <a:cs typeface="B Nazanin" panose="00000400000000000000" pitchFamily="2" charset="-78"/>
              </a:rPr>
              <a:t>است که تعداد کشيش‌ها، تعداد آدمخوارها و محل قايق در ساحلي از رودخانه که از آنجا مسئله شروع شده را نمايش مي‌دهد.</a:t>
            </a:r>
            <a:endParaRPr lang="fa-IR" altLang="tr-TR" sz="2400" dirty="0">
              <a:solidFill>
                <a:schemeClr val="accent2">
                  <a:lumMod val="50000"/>
                </a:schemeClr>
              </a:solidFill>
              <a:cs typeface="B Nazanin" panose="00000400000000000000" pitchFamily="2" charset="-78"/>
            </a:endParaRPr>
          </a:p>
          <a:p>
            <a:pPr eaLnBrk="1" hangingPunct="1">
              <a:lnSpc>
                <a:spcPct val="135000"/>
              </a:lnSpc>
              <a:spcBef>
                <a:spcPct val="0"/>
              </a:spcBef>
              <a:buClrTx/>
              <a:buSzTx/>
              <a:buFontTx/>
              <a:buNone/>
            </a:pPr>
            <a:r>
              <a:rPr lang="ar-SA" altLang="tr-TR" sz="2400" u="sng" dirty="0">
                <a:solidFill>
                  <a:srgbClr val="C00000"/>
                </a:solidFill>
                <a:cs typeface="B Nazanin" panose="00000400000000000000" pitchFamily="2" charset="-78"/>
              </a:rPr>
              <a:t>عملگرها: </a:t>
            </a:r>
            <a:r>
              <a:rPr lang="ar-SA" altLang="tr-TR" sz="2400" dirty="0">
                <a:solidFill>
                  <a:schemeClr val="accent2">
                    <a:lumMod val="50000"/>
                  </a:schemeClr>
                </a:solidFill>
                <a:cs typeface="B Nazanin" panose="00000400000000000000" pitchFamily="2" charset="-78"/>
              </a:rPr>
              <a:t>از هر حالت، عملگرهاي ممکن يک کشيش، يک آدمخوار، دو کشيش، دو آدمخوار، يا يکي از هر کدام را در قايق جا مي‌دهند. </a:t>
            </a:r>
            <a:endParaRPr lang="fa-IR" altLang="tr-TR" sz="2400" dirty="0">
              <a:solidFill>
                <a:schemeClr val="accent2">
                  <a:lumMod val="50000"/>
                </a:schemeClr>
              </a:solidFill>
              <a:cs typeface="B Nazanin" panose="00000400000000000000" pitchFamily="2" charset="-78"/>
            </a:endParaRPr>
          </a:p>
          <a:p>
            <a:pPr eaLnBrk="1" hangingPunct="1">
              <a:lnSpc>
                <a:spcPct val="135000"/>
              </a:lnSpc>
              <a:spcBef>
                <a:spcPct val="0"/>
              </a:spcBef>
              <a:buClrTx/>
              <a:buSzTx/>
              <a:buFontTx/>
              <a:buNone/>
            </a:pPr>
            <a:r>
              <a:rPr lang="ar-SA" altLang="tr-TR" sz="2400" u="sng" dirty="0">
                <a:solidFill>
                  <a:srgbClr val="C00000"/>
                </a:solidFill>
                <a:cs typeface="B Nazanin" panose="00000400000000000000" pitchFamily="2" charset="-78"/>
              </a:rPr>
              <a:t>آزمون هدف: </a:t>
            </a:r>
            <a:r>
              <a:rPr lang="ar-SA" altLang="tr-TR" sz="2400" dirty="0">
                <a:solidFill>
                  <a:schemeClr val="accent2">
                    <a:lumMod val="50000"/>
                  </a:schemeClr>
                </a:solidFill>
                <a:cs typeface="B Nazanin" panose="00000400000000000000" pitchFamily="2" charset="-78"/>
              </a:rPr>
              <a:t>رسيدن به حالت(0و 0 و 0).</a:t>
            </a:r>
            <a:endParaRPr lang="fa-IR" altLang="tr-TR" sz="2400" dirty="0">
              <a:solidFill>
                <a:schemeClr val="accent2">
                  <a:lumMod val="50000"/>
                </a:schemeClr>
              </a:solidFill>
              <a:cs typeface="B Nazanin" panose="00000400000000000000" pitchFamily="2" charset="-78"/>
            </a:endParaRPr>
          </a:p>
          <a:p>
            <a:pPr eaLnBrk="1" hangingPunct="1">
              <a:lnSpc>
                <a:spcPct val="135000"/>
              </a:lnSpc>
              <a:spcBef>
                <a:spcPct val="0"/>
              </a:spcBef>
              <a:buClrTx/>
              <a:buSzTx/>
              <a:buFontTx/>
              <a:buNone/>
            </a:pPr>
            <a:r>
              <a:rPr lang="ar-SA" altLang="tr-TR" sz="2400" u="sng" dirty="0">
                <a:solidFill>
                  <a:srgbClr val="C00000"/>
                </a:solidFill>
                <a:cs typeface="B Nazanin" panose="00000400000000000000" pitchFamily="2" charset="-78"/>
              </a:rPr>
              <a:t>هزينه مسير</a:t>
            </a:r>
            <a:r>
              <a:rPr lang="ar-SA" altLang="tr-TR" sz="2400" u="sng" dirty="0">
                <a:solidFill>
                  <a:schemeClr val="accent2">
                    <a:lumMod val="50000"/>
                  </a:schemeClr>
                </a:solidFill>
                <a:cs typeface="B Nazanin" panose="00000400000000000000" pitchFamily="2" charset="-78"/>
              </a:rPr>
              <a:t>:</a:t>
            </a:r>
            <a:r>
              <a:rPr lang="ar-SA" altLang="tr-TR" sz="2400" dirty="0">
                <a:solidFill>
                  <a:schemeClr val="accent2">
                    <a:lumMod val="50000"/>
                  </a:schemeClr>
                </a:solidFill>
                <a:cs typeface="B Nazanin" panose="00000400000000000000" pitchFamily="2" charset="-78"/>
              </a:rPr>
              <a:t> تعداد دفعات عبور از رودخانه.</a:t>
            </a:r>
            <a:endParaRPr lang="en-US" altLang="tr-TR" sz="2400" dirty="0">
              <a:solidFill>
                <a:schemeClr val="accent2">
                  <a:lumMod val="50000"/>
                </a:schemeClr>
              </a:solidFill>
              <a:cs typeface="B Nazanin" panose="00000400000000000000" pitchFamily="2" charset="-78"/>
            </a:endParaRPr>
          </a:p>
        </p:txBody>
      </p:sp>
    </p:spTree>
    <p:extLst>
      <p:ext uri="{BB962C8B-B14F-4D97-AF65-F5344CB8AC3E}">
        <p14:creationId xmlns:p14="http://schemas.microsoft.com/office/powerpoint/2010/main" val="37083939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3241B7E7-6835-4662-A746-A8DE654F6713}" type="datetime1">
              <a:rPr lang="tr-TR" altLang="en-US" smtClean="0"/>
              <a:t>18.02.2016</a:t>
            </a:fld>
            <a:endParaRPr lang="en-US" altLang="en-US"/>
          </a:p>
        </p:txBody>
      </p:sp>
      <p:sp>
        <p:nvSpPr>
          <p:cNvPr id="15053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a:spcBef>
                <a:spcPct val="0"/>
              </a:spcBef>
              <a:buClrTx/>
              <a:buSzTx/>
              <a:buFontTx/>
              <a:buNone/>
            </a:pPr>
            <a:r>
              <a:rPr lang="en-US" altLang="en-US" sz="1200" smtClean="0">
                <a:latin typeface="Garamond" panose="02020404030301010803" pitchFamily="18" charset="0"/>
              </a:rPr>
              <a:t>AI, Solving problems by search</a:t>
            </a:r>
            <a:endParaRPr lang="en-US" altLang="en-US" sz="1200">
              <a:latin typeface="Garamond" panose="02020404030301010803" pitchFamily="18" charset="0"/>
            </a:endParaRPr>
          </a:p>
        </p:txBody>
      </p:sp>
      <p:sp>
        <p:nvSpPr>
          <p:cNvPr id="1505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rtl="0">
              <a:spcBef>
                <a:spcPct val="0"/>
              </a:spcBef>
              <a:buClrTx/>
              <a:buSzTx/>
              <a:buFontTx/>
              <a:buNone/>
            </a:pPr>
            <a:fld id="{4E8BD902-5E65-4907-A1C0-6EF507A55BA4}" type="slidenum">
              <a:rPr lang="ar-SA" altLang="en-US" sz="1200">
                <a:latin typeface="Garamond" panose="02020404030301010803" pitchFamily="18" charset="0"/>
              </a:rPr>
              <a:pPr rtl="0">
                <a:spcBef>
                  <a:spcPct val="0"/>
                </a:spcBef>
                <a:buClrTx/>
                <a:buSzTx/>
                <a:buFontTx/>
                <a:buNone/>
              </a:pPr>
              <a:t>58</a:t>
            </a:fld>
            <a:endParaRPr lang="en-US" altLang="en-US" sz="1200">
              <a:latin typeface="Garamond" panose="02020404030301010803" pitchFamily="18" charset="0"/>
            </a:endParaRPr>
          </a:p>
        </p:txBody>
      </p:sp>
      <p:sp>
        <p:nvSpPr>
          <p:cNvPr id="150533" name="Text Box 2"/>
          <p:cNvSpPr txBox="1">
            <a:spLocks noChangeArrowheads="1"/>
          </p:cNvSpPr>
          <p:nvPr/>
        </p:nvSpPr>
        <p:spPr bwMode="auto">
          <a:xfrm>
            <a:off x="385763" y="1700213"/>
            <a:ext cx="8186737" cy="2054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35000"/>
              </a:lnSpc>
              <a:spcBef>
                <a:spcPct val="0"/>
              </a:spcBef>
              <a:buClrTx/>
              <a:buSzTx/>
              <a:buFontTx/>
              <a:buNone/>
            </a:pPr>
            <a:r>
              <a:rPr lang="ar-SA" altLang="tr-TR" sz="2400" u="sng" dirty="0">
                <a:solidFill>
                  <a:srgbClr val="C00000"/>
                </a:solidFill>
                <a:cs typeface="B Nazanin" panose="00000400000000000000" pitchFamily="2" charset="-78"/>
              </a:rPr>
              <a:t>مسيريا</a:t>
            </a:r>
            <a:r>
              <a:rPr lang="fa-IR" altLang="tr-TR" sz="2400" u="sng" dirty="0">
                <a:solidFill>
                  <a:srgbClr val="C00000"/>
                </a:solidFill>
                <a:cs typeface="B Nazanin" panose="00000400000000000000" pitchFamily="2" charset="-78"/>
              </a:rPr>
              <a:t>ب</a:t>
            </a:r>
            <a:r>
              <a:rPr lang="ar-SA" altLang="tr-TR" sz="2400" u="sng" dirty="0">
                <a:solidFill>
                  <a:srgbClr val="C00000"/>
                </a:solidFill>
                <a:cs typeface="B Nazanin" panose="00000400000000000000" pitchFamily="2" charset="-78"/>
              </a:rPr>
              <a:t>ي</a:t>
            </a:r>
            <a:r>
              <a:rPr lang="fa-IR" altLang="tr-TR" sz="2400" u="sng" dirty="0">
                <a:solidFill>
                  <a:srgbClr val="C00000"/>
                </a:solidFill>
                <a:cs typeface="B Nazanin" panose="00000400000000000000" pitchFamily="2" charset="-78"/>
              </a:rPr>
              <a:t>:</a:t>
            </a:r>
          </a:p>
          <a:p>
            <a:pPr eaLnBrk="1" hangingPunct="1">
              <a:lnSpc>
                <a:spcPct val="135000"/>
              </a:lnSpc>
              <a:spcBef>
                <a:spcPct val="0"/>
              </a:spcBef>
              <a:buClrTx/>
              <a:buSzTx/>
              <a:buFontTx/>
              <a:buNone/>
            </a:pPr>
            <a:endParaRPr lang="fa-IR" altLang="tr-TR" sz="2400" dirty="0">
              <a:cs typeface="B Nazanin" panose="00000400000000000000" pitchFamily="2" charset="-78"/>
            </a:endParaRPr>
          </a:p>
          <a:p>
            <a:pPr eaLnBrk="1" hangingPunct="1">
              <a:lnSpc>
                <a:spcPct val="135000"/>
              </a:lnSpc>
              <a:spcBef>
                <a:spcPct val="0"/>
              </a:spcBef>
              <a:buClrTx/>
              <a:buSzTx/>
              <a:buFontTx/>
              <a:buNone/>
            </a:pPr>
            <a:r>
              <a:rPr lang="ar-SA" altLang="tr-TR" sz="2400" dirty="0">
                <a:solidFill>
                  <a:schemeClr val="accent1">
                    <a:lumMod val="50000"/>
                  </a:schemeClr>
                </a:solidFill>
                <a:cs typeface="B Nazanin" panose="00000400000000000000" pitchFamily="2" charset="-78"/>
              </a:rPr>
              <a:t>الگوريتم‌هاي مسير يابي کاربردهاي زيادي دراند، مانند مسيريابي در شبکه‌هاي کامپيوتري، سيستم‌هاي خودکار مسافرتي و سيستم‌هاي برنامه‌نويسي مسافرتي هوايي.</a:t>
            </a:r>
            <a:endParaRPr lang="en-US" altLang="tr-TR" sz="2400" dirty="0">
              <a:solidFill>
                <a:schemeClr val="accent1">
                  <a:lumMod val="50000"/>
                </a:schemeClr>
              </a:solidFill>
              <a:cs typeface="B Nazanin" panose="000004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0109" y="9094"/>
            <a:ext cx="1103891" cy="1539638"/>
          </a:xfrm>
          <a:prstGeom prst="rect">
            <a:avLst/>
          </a:prstGeom>
        </p:spPr>
      </p:pic>
      <p:sp>
        <p:nvSpPr>
          <p:cNvPr id="8" name="Title 1"/>
          <p:cNvSpPr>
            <a:spLocks noGrp="1"/>
          </p:cNvSpPr>
          <p:nvPr>
            <p:ph type="title"/>
          </p:nvPr>
        </p:nvSpPr>
        <p:spPr>
          <a:xfrm>
            <a:off x="457200" y="704088"/>
            <a:ext cx="8229600" cy="1143000"/>
          </a:xfrm>
        </p:spPr>
        <p:txBody>
          <a:bodyPr>
            <a:normAutofit/>
          </a:bodyPr>
          <a:lstStyle/>
          <a:p>
            <a:pPr algn="ctr"/>
            <a:r>
              <a:rPr lang="fa-IR" sz="4400" dirty="0" smtClean="0">
                <a:cs typeface="B Nazanin" panose="00000400000000000000" pitchFamily="2" charset="-78"/>
              </a:rPr>
              <a:t>مسائل دنیای واقعی</a:t>
            </a:r>
            <a:endParaRPr lang="tr-TR" sz="4400" dirty="0">
              <a:cs typeface="B Nazanin" panose="00000400000000000000" pitchFamily="2" charset="-78"/>
            </a:endParaRPr>
          </a:p>
        </p:txBody>
      </p:sp>
    </p:spTree>
    <p:extLst>
      <p:ext uri="{BB962C8B-B14F-4D97-AF65-F5344CB8AC3E}">
        <p14:creationId xmlns:p14="http://schemas.microsoft.com/office/powerpoint/2010/main" val="26532582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fld id="{8C961ED9-0C17-4132-8881-E6320F34D2E7}" type="datetime1">
              <a:rPr lang="tr-TR" altLang="en-US" smtClean="0"/>
              <a:t>18.02.2016</a:t>
            </a:fld>
            <a:endParaRPr lang="en-US" altLang="en-US"/>
          </a:p>
        </p:txBody>
      </p:sp>
      <p:sp>
        <p:nvSpPr>
          <p:cNvPr id="15155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a:spcBef>
                <a:spcPct val="0"/>
              </a:spcBef>
              <a:buClrTx/>
              <a:buSzTx/>
              <a:buFontTx/>
              <a:buNone/>
            </a:pPr>
            <a:r>
              <a:rPr lang="en-US" altLang="en-US" sz="1200" smtClean="0">
                <a:latin typeface="Garamond" panose="02020404030301010803" pitchFamily="18" charset="0"/>
              </a:rPr>
              <a:t>AI, Solving problems by search</a:t>
            </a:r>
            <a:endParaRPr lang="en-US" altLang="en-US" sz="1200">
              <a:latin typeface="Garamond" panose="02020404030301010803" pitchFamily="18" charset="0"/>
            </a:endParaRPr>
          </a:p>
        </p:txBody>
      </p:sp>
      <p:sp>
        <p:nvSpPr>
          <p:cNvPr id="1515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rtl="0">
              <a:spcBef>
                <a:spcPct val="0"/>
              </a:spcBef>
              <a:buClrTx/>
              <a:buSzTx/>
              <a:buFontTx/>
              <a:buNone/>
            </a:pPr>
            <a:fld id="{147D6FB0-4346-4F2C-B133-B027232E7772}" type="slidenum">
              <a:rPr lang="ar-SA" altLang="en-US" sz="1200">
                <a:latin typeface="Garamond" panose="02020404030301010803" pitchFamily="18" charset="0"/>
              </a:rPr>
              <a:pPr rtl="0">
                <a:spcBef>
                  <a:spcPct val="0"/>
                </a:spcBef>
                <a:buClrTx/>
                <a:buSzTx/>
                <a:buFontTx/>
                <a:buNone/>
              </a:pPr>
              <a:t>59</a:t>
            </a:fld>
            <a:endParaRPr lang="en-US" altLang="en-US" sz="1200">
              <a:latin typeface="Garamond" panose="02020404030301010803" pitchFamily="18" charset="0"/>
            </a:endParaRPr>
          </a:p>
        </p:txBody>
      </p:sp>
      <p:sp>
        <p:nvSpPr>
          <p:cNvPr id="151557" name="Text Box 2"/>
          <p:cNvSpPr txBox="1">
            <a:spLocks noChangeArrowheads="1"/>
          </p:cNvSpPr>
          <p:nvPr/>
        </p:nvSpPr>
        <p:spPr bwMode="auto">
          <a:xfrm>
            <a:off x="371475" y="1484313"/>
            <a:ext cx="8215313" cy="408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just" eaLnBrk="1" hangingPunct="1">
              <a:lnSpc>
                <a:spcPct val="135000"/>
              </a:lnSpc>
              <a:spcBef>
                <a:spcPct val="0"/>
              </a:spcBef>
              <a:buClrTx/>
              <a:buSzTx/>
              <a:buFontTx/>
              <a:buNone/>
            </a:pPr>
            <a:r>
              <a:rPr lang="ar-SA" altLang="tr-TR" sz="2400" b="1" u="sng" dirty="0">
                <a:solidFill>
                  <a:srgbClr val="C00000"/>
                </a:solidFill>
                <a:cs typeface="+mj-cs"/>
              </a:rPr>
              <a:t>مسائل فروشنده دوره گرد و تور </a:t>
            </a:r>
            <a:r>
              <a:rPr lang="fa-IR" altLang="tr-TR" sz="2400" b="1" u="sng" dirty="0">
                <a:solidFill>
                  <a:srgbClr val="C00000"/>
                </a:solidFill>
                <a:cs typeface="+mj-cs"/>
              </a:rPr>
              <a:t>:</a:t>
            </a:r>
          </a:p>
          <a:p>
            <a:pPr algn="just" eaLnBrk="1" hangingPunct="1">
              <a:lnSpc>
                <a:spcPct val="135000"/>
              </a:lnSpc>
              <a:spcBef>
                <a:spcPct val="0"/>
              </a:spcBef>
              <a:buClrTx/>
              <a:buSzTx/>
              <a:buFontTx/>
              <a:buNone/>
            </a:pPr>
            <a:endParaRPr lang="fa-IR" altLang="tr-TR" sz="2400" dirty="0">
              <a:solidFill>
                <a:srgbClr val="7F5429"/>
              </a:solidFill>
              <a:cs typeface="Zar" pitchFamily="2" charset="-78"/>
            </a:endParaRPr>
          </a:p>
          <a:p>
            <a:pPr algn="just" eaLnBrk="1" hangingPunct="1">
              <a:lnSpc>
                <a:spcPct val="135000"/>
              </a:lnSpc>
              <a:spcBef>
                <a:spcPct val="0"/>
              </a:spcBef>
              <a:buClrTx/>
              <a:buSzTx/>
              <a:buFontTx/>
              <a:buNone/>
            </a:pPr>
            <a:r>
              <a:rPr lang="ar-SA" altLang="tr-TR" sz="2400" dirty="0">
                <a:solidFill>
                  <a:schemeClr val="accent1">
                    <a:lumMod val="50000"/>
                  </a:schemeClr>
                </a:solidFill>
                <a:cs typeface="B Nazanin" panose="00000400000000000000" pitchFamily="2" charset="-78"/>
              </a:rPr>
              <a:t>مسئله فروشنده دوره گرد مسئله مشهوري است که در آن هر شهر حداقل يکبار بايد ملاقات شود هدف يافتن کوتاهترين مسير است. </a:t>
            </a:r>
            <a:endParaRPr lang="fa-IR" altLang="tr-TR" sz="2400" dirty="0">
              <a:solidFill>
                <a:schemeClr val="accent1">
                  <a:lumMod val="50000"/>
                </a:schemeClr>
              </a:solidFill>
              <a:cs typeface="B Nazanin" panose="00000400000000000000" pitchFamily="2" charset="-78"/>
            </a:endParaRPr>
          </a:p>
          <a:p>
            <a:pPr algn="just" eaLnBrk="1" hangingPunct="1">
              <a:lnSpc>
                <a:spcPct val="135000"/>
              </a:lnSpc>
              <a:spcBef>
                <a:spcPct val="0"/>
              </a:spcBef>
              <a:buClrTx/>
              <a:buSzTx/>
              <a:buFontTx/>
              <a:buNone/>
            </a:pPr>
            <a:r>
              <a:rPr lang="ar-SA" altLang="tr-TR" sz="2400" dirty="0">
                <a:solidFill>
                  <a:schemeClr val="accent1">
                    <a:lumMod val="50000"/>
                  </a:schemeClr>
                </a:solidFill>
                <a:cs typeface="B Nazanin" panose="00000400000000000000" pitchFamily="2" charset="-78"/>
              </a:rPr>
              <a:t>علاوه بر مکان عامل، هر حالت بايد مجموعه شهرهايي را که عامل ملاقات کرده، نگه دارد. </a:t>
            </a:r>
            <a:endParaRPr lang="fa-IR" altLang="tr-TR" sz="2400" dirty="0">
              <a:solidFill>
                <a:schemeClr val="accent1">
                  <a:lumMod val="50000"/>
                </a:schemeClr>
              </a:solidFill>
              <a:cs typeface="B Nazanin" panose="00000400000000000000" pitchFamily="2" charset="-78"/>
            </a:endParaRPr>
          </a:p>
          <a:p>
            <a:pPr algn="just" eaLnBrk="1" hangingPunct="1">
              <a:lnSpc>
                <a:spcPct val="135000"/>
              </a:lnSpc>
              <a:spcBef>
                <a:spcPct val="0"/>
              </a:spcBef>
              <a:buClrTx/>
              <a:buSzTx/>
              <a:buFontTx/>
              <a:buNone/>
            </a:pPr>
            <a:r>
              <a:rPr lang="ar-SA" altLang="tr-TR" sz="2400" dirty="0">
                <a:solidFill>
                  <a:schemeClr val="accent1">
                    <a:lumMod val="50000"/>
                  </a:schemeClr>
                </a:solidFill>
                <a:cs typeface="B Nazanin" panose="00000400000000000000" pitchFamily="2" charset="-78"/>
              </a:rPr>
              <a:t>علاوه بر </a:t>
            </a:r>
            <a:r>
              <a:rPr lang="ar-SA" altLang="tr-TR" sz="2400" dirty="0" smtClean="0">
                <a:solidFill>
                  <a:schemeClr val="accent1">
                    <a:lumMod val="50000"/>
                  </a:schemeClr>
                </a:solidFill>
                <a:cs typeface="B Nazanin" panose="00000400000000000000" pitchFamily="2" charset="-78"/>
              </a:rPr>
              <a:t>برنامه‌ريزي </a:t>
            </a:r>
            <a:r>
              <a:rPr lang="ar-SA" altLang="tr-TR" sz="2400" dirty="0">
                <a:solidFill>
                  <a:schemeClr val="accent1">
                    <a:lumMod val="50000"/>
                  </a:schemeClr>
                </a:solidFill>
                <a:cs typeface="B Nazanin" panose="00000400000000000000" pitchFamily="2" charset="-78"/>
              </a:rPr>
              <a:t>براي فر</a:t>
            </a:r>
            <a:r>
              <a:rPr lang="fa-IR" altLang="tr-TR" sz="2400" dirty="0">
                <a:solidFill>
                  <a:schemeClr val="accent1">
                    <a:lumMod val="50000"/>
                  </a:schemeClr>
                </a:solidFill>
                <a:cs typeface="B Nazanin" panose="00000400000000000000" pitchFamily="2" charset="-78"/>
              </a:rPr>
              <a:t>و</a:t>
            </a:r>
            <a:r>
              <a:rPr lang="ar-SA" altLang="tr-TR" sz="2400" dirty="0">
                <a:solidFill>
                  <a:schemeClr val="accent1">
                    <a:lumMod val="50000"/>
                  </a:schemeClr>
                </a:solidFill>
                <a:cs typeface="B Nazanin" panose="00000400000000000000" pitchFamily="2" charset="-78"/>
              </a:rPr>
              <a:t>شنده دوره‌گرد، اين الگوريتم‌ها براي اعمالي نظير برنامه‌ريزي حرکات مته خوردکار سوراخ‌کننده برد مدار استفاده مي‌شود.</a:t>
            </a:r>
            <a:endParaRPr lang="en-US" altLang="tr-TR" sz="2400" dirty="0">
              <a:solidFill>
                <a:schemeClr val="accent1">
                  <a:lumMod val="50000"/>
                </a:schemeClr>
              </a:solidFill>
              <a:cs typeface="B Nazanin" panose="00000400000000000000" pitchFamily="2" charset="-78"/>
            </a:endParaRPr>
          </a:p>
        </p:txBody>
      </p:sp>
    </p:spTree>
    <p:extLst>
      <p:ext uri="{BB962C8B-B14F-4D97-AF65-F5344CB8AC3E}">
        <p14:creationId xmlns:p14="http://schemas.microsoft.com/office/powerpoint/2010/main" val="3580234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fld id="{0A2827AB-155E-4EE4-80EA-8FA0CCE25451}" type="datetime1">
              <a:rPr lang="tr-TR" altLang="en-US" smtClean="0"/>
              <a:t>18.02.2016</a:t>
            </a:fld>
            <a:endParaRPr lang="en-US" altLang="en-US"/>
          </a:p>
        </p:txBody>
      </p:sp>
      <p:sp>
        <p:nvSpPr>
          <p:cNvPr id="4" name="Footer Placeholder 4"/>
          <p:cNvSpPr>
            <a:spLocks noGrp="1"/>
          </p:cNvSpPr>
          <p:nvPr>
            <p:ph type="ftr"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latin typeface="Garamond" panose="02020404030301010803" pitchFamily="18" charset="0"/>
              </a:rPr>
              <a:t>AI, Solving problems by search</a:t>
            </a:r>
            <a:endParaRPr lang="en-US" altLang="en-US">
              <a:latin typeface="Garamond" panose="02020404030301010803" pitchFamily="18" charset="0"/>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E62FD57-6B80-41E1-97A4-19576E68B0F7}" type="slidenum">
              <a:rPr lang="ar-SA" altLang="en-US">
                <a:latin typeface="Garamond" panose="02020404030301010803" pitchFamily="18" charset="0"/>
              </a:rPr>
              <a:pPr eaLnBrk="1" hangingPunct="1"/>
              <a:t>6</a:t>
            </a:fld>
            <a:endParaRPr lang="en-US" altLang="en-US">
              <a:latin typeface="Garamond" panose="02020404030301010803" pitchFamily="18" charset="0"/>
            </a:endParaRPr>
          </a:p>
        </p:txBody>
      </p:sp>
      <p:sp>
        <p:nvSpPr>
          <p:cNvPr id="113669" name="Text Box 2"/>
          <p:cNvSpPr txBox="1">
            <a:spLocks noChangeArrowheads="1"/>
          </p:cNvSpPr>
          <p:nvPr/>
        </p:nvSpPr>
        <p:spPr bwMode="auto">
          <a:xfrm>
            <a:off x="471488" y="1700213"/>
            <a:ext cx="8386762" cy="2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800100" indent="-34290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88900" indent="-457200" algn="justLow" rtl="1">
              <a:lnSpc>
                <a:spcPct val="135000"/>
              </a:lnSpc>
              <a:spcBef>
                <a:spcPct val="50000"/>
              </a:spcBef>
              <a:buClr>
                <a:srgbClr val="00D600"/>
              </a:buClr>
              <a:buFont typeface="Wingdings" panose="05000000000000000000" pitchFamily="2" charset="2"/>
              <a:buChar char="Ã"/>
            </a:pPr>
            <a:r>
              <a:rPr lang="fa-IR" altLang="tr-TR" sz="2400" dirty="0">
                <a:solidFill>
                  <a:srgbClr val="C00000"/>
                </a:solidFill>
                <a:cs typeface="B Nazanin" panose="00000400000000000000" pitchFamily="2" charset="-78"/>
              </a:rPr>
              <a:t>مدل‌هاي مختلف براي مسئله جاروبرقي</a:t>
            </a:r>
            <a:r>
              <a:rPr lang="fa-IR" altLang="tr-TR" sz="2400" dirty="0" smtClean="0">
                <a:solidFill>
                  <a:srgbClr val="C00000"/>
                </a:solidFill>
                <a:cs typeface="B Nazanin" panose="00000400000000000000" pitchFamily="2" charset="-78"/>
              </a:rPr>
              <a:t>:</a:t>
            </a:r>
            <a:endParaRPr lang="fa-IR" altLang="tr-TR" sz="2400" dirty="0">
              <a:solidFill>
                <a:srgbClr val="7F5429"/>
              </a:solidFill>
              <a:cs typeface="B Nazanin" panose="00000400000000000000" pitchFamily="2" charset="-78"/>
            </a:endParaRPr>
          </a:p>
          <a:p>
            <a:pPr marL="88900" indent="-457200" algn="justLow" rtl="1">
              <a:lnSpc>
                <a:spcPct val="135000"/>
              </a:lnSpc>
              <a:spcBef>
                <a:spcPct val="50000"/>
              </a:spcBef>
              <a:buClr>
                <a:srgbClr val="00D600"/>
              </a:buClr>
              <a:buFont typeface="Wingdings" panose="05000000000000000000" pitchFamily="2" charset="2"/>
              <a:buChar char="Ã"/>
            </a:pPr>
            <a:r>
              <a:rPr lang="fa-IR" altLang="tr-TR" sz="2400" dirty="0">
                <a:solidFill>
                  <a:srgbClr val="C00000"/>
                </a:solidFill>
                <a:cs typeface="B Nazanin" panose="00000400000000000000" pitchFamily="2" charset="-78"/>
              </a:rPr>
              <a:t>- </a:t>
            </a:r>
            <a:r>
              <a:rPr lang="ar-SA" altLang="tr-TR" sz="2400" dirty="0">
                <a:solidFill>
                  <a:srgbClr val="C00000"/>
                </a:solidFill>
                <a:cs typeface="B Nazanin" panose="00000400000000000000" pitchFamily="2" charset="-78"/>
              </a:rPr>
              <a:t>مدل تک حالته:</a:t>
            </a:r>
          </a:p>
          <a:p>
            <a:pPr lvl="1" algn="r" rtl="1" eaLnBrk="1" hangingPunct="1">
              <a:lnSpc>
                <a:spcPct val="135000"/>
              </a:lnSpc>
              <a:spcBef>
                <a:spcPct val="50000"/>
              </a:spcBef>
            </a:pPr>
            <a:r>
              <a:rPr lang="ar-SA" altLang="tr-TR" sz="2400" dirty="0" smtClean="0">
                <a:solidFill>
                  <a:schemeClr val="accent1">
                    <a:lumMod val="50000"/>
                  </a:schemeClr>
                </a:solidFill>
                <a:cs typeface="B Nazanin" panose="00000400000000000000" pitchFamily="2" charset="-78"/>
              </a:rPr>
              <a:t>حس‌گرهاي عامل به آن اطلاعات کافي مي‌دهند تا وضعيت دقيق مشخص شود. (دنيا</a:t>
            </a:r>
            <a:r>
              <a:rPr lang="tr-TR" altLang="tr-TR" sz="2400" dirty="0" smtClean="0">
                <a:solidFill>
                  <a:schemeClr val="accent1">
                    <a:lumMod val="50000"/>
                  </a:schemeClr>
                </a:solidFill>
                <a:cs typeface="B Nazanin" panose="00000400000000000000" pitchFamily="2" charset="-78"/>
              </a:rPr>
              <a:t> </a:t>
            </a:r>
            <a:r>
              <a:rPr lang="ar-SA" altLang="tr-TR" sz="2400" dirty="0" smtClean="0">
                <a:solidFill>
                  <a:schemeClr val="accent1">
                    <a:lumMod val="50000"/>
                  </a:schemeClr>
                </a:solidFill>
                <a:cs typeface="B Nazanin" panose="00000400000000000000" pitchFamily="2" charset="-78"/>
              </a:rPr>
              <a:t>قابل دسترسي است). عامل مي‌تواند محاسبه کند که کدام وضعيت پس از هر دنباله از عمليات قرار خواهد گرفت.</a:t>
            </a:r>
            <a:endParaRPr lang="en-US" altLang="tr-TR" sz="2400" dirty="0">
              <a:solidFill>
                <a:schemeClr val="accent1">
                  <a:lumMod val="50000"/>
                </a:schemeClr>
              </a:solidFill>
              <a:cs typeface="B Nazanin" panose="00000400000000000000" pitchFamily="2"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0109" y="9094"/>
            <a:ext cx="1103891" cy="1539638"/>
          </a:xfrm>
          <a:prstGeom prst="rect">
            <a:avLst/>
          </a:prstGeom>
        </p:spPr>
      </p:pic>
    </p:spTree>
    <p:extLst>
      <p:ext uri="{BB962C8B-B14F-4D97-AF65-F5344CB8AC3E}">
        <p14:creationId xmlns:p14="http://schemas.microsoft.com/office/powerpoint/2010/main" val="249118415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fld id="{4748747B-E28D-46A3-9C33-395CCBB447DB}" type="datetime1">
              <a:rPr lang="tr-TR" altLang="en-US" smtClean="0"/>
              <a:t>18.02.2016</a:t>
            </a:fld>
            <a:endParaRPr lang="en-US" altLang="en-US"/>
          </a:p>
        </p:txBody>
      </p:sp>
      <p:sp>
        <p:nvSpPr>
          <p:cNvPr id="15257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a:spcBef>
                <a:spcPct val="0"/>
              </a:spcBef>
              <a:buClrTx/>
              <a:buSzTx/>
              <a:buFontTx/>
              <a:buNone/>
            </a:pPr>
            <a:r>
              <a:rPr lang="en-US" altLang="en-US" sz="1200" smtClean="0">
                <a:latin typeface="Garamond" panose="02020404030301010803" pitchFamily="18" charset="0"/>
              </a:rPr>
              <a:t>AI, Solving problems by search</a:t>
            </a:r>
            <a:endParaRPr lang="en-US" altLang="en-US" sz="1200">
              <a:latin typeface="Garamond" panose="02020404030301010803" pitchFamily="18" charset="0"/>
            </a:endParaRPr>
          </a:p>
        </p:txBody>
      </p:sp>
      <p:sp>
        <p:nvSpPr>
          <p:cNvPr id="15258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rtl="0">
              <a:spcBef>
                <a:spcPct val="0"/>
              </a:spcBef>
              <a:buClrTx/>
              <a:buSzTx/>
              <a:buFontTx/>
              <a:buNone/>
            </a:pPr>
            <a:fld id="{C6C360A3-3EE0-44BD-9A90-B012609A0544}" type="slidenum">
              <a:rPr lang="ar-SA" altLang="en-US" sz="1200">
                <a:latin typeface="Garamond" panose="02020404030301010803" pitchFamily="18" charset="0"/>
              </a:rPr>
              <a:pPr rtl="0">
                <a:spcBef>
                  <a:spcPct val="0"/>
                </a:spcBef>
                <a:buClrTx/>
                <a:buSzTx/>
                <a:buFontTx/>
                <a:buNone/>
              </a:pPr>
              <a:t>60</a:t>
            </a:fld>
            <a:endParaRPr lang="en-US" altLang="en-US" sz="1200">
              <a:latin typeface="Garamond" panose="02020404030301010803" pitchFamily="18" charset="0"/>
            </a:endParaRPr>
          </a:p>
        </p:txBody>
      </p:sp>
      <p:sp>
        <p:nvSpPr>
          <p:cNvPr id="152581" name="Text Box 2"/>
          <p:cNvSpPr txBox="1">
            <a:spLocks noChangeArrowheads="1"/>
          </p:cNvSpPr>
          <p:nvPr/>
        </p:nvSpPr>
        <p:spPr bwMode="auto">
          <a:xfrm>
            <a:off x="395610" y="1556792"/>
            <a:ext cx="8424862" cy="2475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35000"/>
              </a:lnSpc>
              <a:spcBef>
                <a:spcPct val="0"/>
              </a:spcBef>
              <a:buClrTx/>
              <a:buSzTx/>
              <a:buFontTx/>
              <a:buNone/>
            </a:pPr>
            <a:r>
              <a:rPr lang="ar-SA" altLang="tr-TR" sz="2000" u="sng" dirty="0">
                <a:solidFill>
                  <a:srgbClr val="C00000"/>
                </a:solidFill>
                <a:cs typeface="B Nazanin" panose="00000400000000000000" pitchFamily="2" charset="-78"/>
              </a:rPr>
              <a:t>طرح </a:t>
            </a:r>
            <a:r>
              <a:rPr lang="en-US" altLang="tr-TR" sz="1800" u="sng" dirty="0" smtClean="0">
                <a:solidFill>
                  <a:srgbClr val="C00000"/>
                </a:solidFill>
                <a:latin typeface="Times New Roman" panose="02020603050405020304" pitchFamily="18" charset="0"/>
                <a:cs typeface="B Nazanin" panose="00000400000000000000" pitchFamily="2" charset="-78"/>
              </a:rPr>
              <a:t>V</a:t>
            </a:r>
            <a:r>
              <a:rPr lang="tr-TR" altLang="tr-TR" sz="1800" u="sng" dirty="0" smtClean="0">
                <a:solidFill>
                  <a:srgbClr val="C00000"/>
                </a:solidFill>
                <a:latin typeface="Times New Roman" panose="02020603050405020304" pitchFamily="18" charset="0"/>
                <a:cs typeface="B Nazanin" panose="00000400000000000000" pitchFamily="2" charset="-78"/>
              </a:rPr>
              <a:t>L</a:t>
            </a:r>
            <a:r>
              <a:rPr lang="en-US" altLang="tr-TR" sz="1800" u="sng" dirty="0" smtClean="0">
                <a:solidFill>
                  <a:srgbClr val="C00000"/>
                </a:solidFill>
                <a:latin typeface="Times New Roman" panose="02020603050405020304" pitchFamily="18" charset="0"/>
                <a:cs typeface="B Nazanin" panose="00000400000000000000" pitchFamily="2" charset="-78"/>
              </a:rPr>
              <a:t>SI</a:t>
            </a:r>
            <a:r>
              <a:rPr lang="fa-IR" altLang="tr-TR" sz="2000" u="sng" dirty="0" smtClean="0">
                <a:solidFill>
                  <a:srgbClr val="C00000"/>
                </a:solidFill>
                <a:cs typeface="B Nazanin" panose="00000400000000000000" pitchFamily="2" charset="-78"/>
              </a:rPr>
              <a:t> </a:t>
            </a:r>
            <a:r>
              <a:rPr lang="fa-IR" altLang="tr-TR" sz="2000" u="sng" dirty="0">
                <a:solidFill>
                  <a:srgbClr val="C00000"/>
                </a:solidFill>
                <a:cs typeface="B Nazanin" panose="00000400000000000000" pitchFamily="2" charset="-78"/>
              </a:rPr>
              <a:t>:</a:t>
            </a:r>
          </a:p>
          <a:p>
            <a:pPr eaLnBrk="1" hangingPunct="1">
              <a:lnSpc>
                <a:spcPct val="135000"/>
              </a:lnSpc>
              <a:spcBef>
                <a:spcPct val="0"/>
              </a:spcBef>
              <a:buClrTx/>
              <a:buSzTx/>
              <a:buFontTx/>
              <a:buNone/>
            </a:pPr>
            <a:r>
              <a:rPr lang="ar-SA" altLang="tr-TR" sz="2000" dirty="0">
                <a:solidFill>
                  <a:schemeClr val="accent1">
                    <a:lumMod val="50000"/>
                  </a:schemeClr>
                </a:solidFill>
                <a:cs typeface="B Nazanin" panose="00000400000000000000" pitchFamily="2" charset="-78"/>
              </a:rPr>
              <a:t>ابزار طراحي کمکي کامپيوتري در هر فازي از پردازش استفاده مي‌شود دو وظيفه بسيار مشکل عبارتند از:</a:t>
            </a:r>
            <a:endParaRPr lang="en-US" altLang="tr-TR" sz="2000" dirty="0">
              <a:solidFill>
                <a:schemeClr val="accent1">
                  <a:lumMod val="50000"/>
                </a:schemeClr>
              </a:solidFill>
              <a:cs typeface="B Nazanin" panose="00000400000000000000" pitchFamily="2" charset="-78"/>
            </a:endParaRPr>
          </a:p>
          <a:p>
            <a:pPr algn="l" rtl="0" eaLnBrk="1" hangingPunct="1">
              <a:lnSpc>
                <a:spcPct val="135000"/>
              </a:lnSpc>
              <a:spcBef>
                <a:spcPct val="0"/>
              </a:spcBef>
              <a:buClr>
                <a:srgbClr val="7F5429"/>
              </a:buClr>
              <a:buSzTx/>
              <a:buFont typeface="Wingdings" panose="05000000000000000000" pitchFamily="2" charset="2"/>
              <a:buChar char="Ø"/>
            </a:pPr>
            <a:r>
              <a:rPr lang="en-US" altLang="tr-TR" sz="1800" dirty="0">
                <a:cs typeface="B Nazanin" panose="00000400000000000000" pitchFamily="2" charset="-78"/>
              </a:rPr>
              <a:t> </a:t>
            </a:r>
            <a:r>
              <a:rPr lang="en-US" altLang="tr-TR" sz="1800" u="sng" dirty="0">
                <a:solidFill>
                  <a:srgbClr val="C00000"/>
                </a:solidFill>
                <a:cs typeface="B Nazanin" panose="00000400000000000000" pitchFamily="2" charset="-78"/>
              </a:rPr>
              <a:t>Channel routing</a:t>
            </a:r>
          </a:p>
          <a:p>
            <a:pPr algn="l" rtl="0" eaLnBrk="1" hangingPunct="1">
              <a:lnSpc>
                <a:spcPct val="135000"/>
              </a:lnSpc>
              <a:spcBef>
                <a:spcPct val="0"/>
              </a:spcBef>
              <a:buClr>
                <a:srgbClr val="7F5429"/>
              </a:buClr>
              <a:buSzTx/>
              <a:buFont typeface="Wingdings" panose="05000000000000000000" pitchFamily="2" charset="2"/>
              <a:buChar char="Ø"/>
            </a:pPr>
            <a:r>
              <a:rPr lang="en-US" altLang="tr-TR" sz="1800" u="sng" dirty="0">
                <a:solidFill>
                  <a:srgbClr val="C00000"/>
                </a:solidFill>
                <a:cs typeface="B Nazanin" panose="00000400000000000000" pitchFamily="2" charset="-78"/>
              </a:rPr>
              <a:t> Cell layout</a:t>
            </a:r>
            <a:endParaRPr lang="fa-IR" altLang="tr-TR" sz="1800" u="sng" dirty="0">
              <a:solidFill>
                <a:srgbClr val="C00000"/>
              </a:solidFill>
              <a:cs typeface="B Nazanin" panose="00000400000000000000" pitchFamily="2" charset="-78"/>
            </a:endParaRPr>
          </a:p>
          <a:p>
            <a:pPr eaLnBrk="1" hangingPunct="1">
              <a:lnSpc>
                <a:spcPct val="135000"/>
              </a:lnSpc>
              <a:spcBef>
                <a:spcPct val="0"/>
              </a:spcBef>
              <a:buClrTx/>
              <a:buSzTx/>
              <a:buFontTx/>
              <a:buNone/>
            </a:pPr>
            <a:endParaRPr lang="en-US" altLang="tr-TR" sz="2000" dirty="0">
              <a:cs typeface="B Nazanin" panose="00000400000000000000" pitchFamily="2" charset="-78"/>
            </a:endParaRPr>
          </a:p>
          <a:p>
            <a:pPr>
              <a:lnSpc>
                <a:spcPct val="135000"/>
              </a:lnSpc>
              <a:spcBef>
                <a:spcPct val="0"/>
              </a:spcBef>
              <a:buClrTx/>
              <a:buSzTx/>
              <a:buNone/>
            </a:pPr>
            <a:r>
              <a:rPr lang="ar-SA" altLang="tr-TR" sz="2000" dirty="0">
                <a:solidFill>
                  <a:schemeClr val="accent1">
                    <a:lumMod val="50000"/>
                  </a:schemeClr>
                </a:solidFill>
                <a:cs typeface="B Nazanin" panose="00000400000000000000" pitchFamily="2" charset="-78"/>
              </a:rPr>
              <a:t>که بعد از اينکه ارتباطات و اتصالات مدار کامل شد، اين دو قسمت انجام مي‌شوند.</a:t>
            </a:r>
            <a:endParaRPr lang="en-US" altLang="tr-TR" sz="2000" dirty="0">
              <a:solidFill>
                <a:schemeClr val="accent1">
                  <a:lumMod val="50000"/>
                </a:schemeClr>
              </a:solidFill>
              <a:cs typeface="B Nazanin" panose="00000400000000000000" pitchFamily="2"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0109" y="9094"/>
            <a:ext cx="1103891" cy="1539638"/>
          </a:xfrm>
          <a:prstGeom prst="rect">
            <a:avLst/>
          </a:prstGeom>
        </p:spPr>
      </p:pic>
    </p:spTree>
    <p:extLst>
      <p:ext uri="{BB962C8B-B14F-4D97-AF65-F5344CB8AC3E}">
        <p14:creationId xmlns:p14="http://schemas.microsoft.com/office/powerpoint/2010/main" val="20790957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fld id="{7013D0C8-9642-493D-BF69-F1F1BB2321E6}" type="datetime1">
              <a:rPr lang="tr-TR" altLang="en-US" smtClean="0"/>
              <a:t>18.02.2016</a:t>
            </a:fld>
            <a:endParaRPr lang="en-US" altLang="en-US"/>
          </a:p>
        </p:txBody>
      </p:sp>
      <p:sp>
        <p:nvSpPr>
          <p:cNvPr id="15360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a:spcBef>
                <a:spcPct val="0"/>
              </a:spcBef>
              <a:buClrTx/>
              <a:buSzTx/>
              <a:buFontTx/>
              <a:buNone/>
            </a:pPr>
            <a:r>
              <a:rPr lang="en-US" altLang="en-US" sz="1200" smtClean="0">
                <a:latin typeface="Garamond" panose="02020404030301010803" pitchFamily="18" charset="0"/>
              </a:rPr>
              <a:t>AI, Solving problems by search</a:t>
            </a:r>
            <a:endParaRPr lang="en-US" altLang="en-US" sz="1200">
              <a:latin typeface="Garamond" panose="02020404030301010803" pitchFamily="18" charset="0"/>
            </a:endParaRPr>
          </a:p>
        </p:txBody>
      </p:sp>
      <p:sp>
        <p:nvSpPr>
          <p:cNvPr id="1536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rtl="0">
              <a:spcBef>
                <a:spcPct val="0"/>
              </a:spcBef>
              <a:buClrTx/>
              <a:buSzTx/>
              <a:buFontTx/>
              <a:buNone/>
            </a:pPr>
            <a:fld id="{503C1279-176A-48E3-88C3-588197C62156}" type="slidenum">
              <a:rPr lang="ar-SA" altLang="en-US" sz="1200">
                <a:latin typeface="Garamond" panose="02020404030301010803" pitchFamily="18" charset="0"/>
              </a:rPr>
              <a:pPr rtl="0">
                <a:spcBef>
                  <a:spcPct val="0"/>
                </a:spcBef>
                <a:buClrTx/>
                <a:buSzTx/>
                <a:buFontTx/>
                <a:buNone/>
              </a:pPr>
              <a:t>61</a:t>
            </a:fld>
            <a:endParaRPr lang="en-US" altLang="en-US" sz="1200">
              <a:latin typeface="Garamond" panose="02020404030301010803" pitchFamily="18" charset="0"/>
            </a:endParaRPr>
          </a:p>
        </p:txBody>
      </p:sp>
      <p:sp>
        <p:nvSpPr>
          <p:cNvPr id="153605" name="Rectangle 2"/>
          <p:cNvSpPr>
            <a:spLocks noGrp="1" noChangeArrowheads="1"/>
          </p:cNvSpPr>
          <p:nvPr>
            <p:ph type="body" idx="1"/>
          </p:nvPr>
        </p:nvSpPr>
        <p:spPr>
          <a:xfrm>
            <a:off x="395288" y="1989138"/>
            <a:ext cx="8518525" cy="2592387"/>
          </a:xfrm>
          <a:noFill/>
        </p:spPr>
        <p:txBody>
          <a:bodyPr>
            <a:normAutofit fontScale="92500"/>
          </a:bodyPr>
          <a:lstStyle/>
          <a:p>
            <a:pPr marL="0" indent="0" algn="just" rtl="1" fontAlgn="base">
              <a:lnSpc>
                <a:spcPct val="135000"/>
              </a:lnSpc>
              <a:spcBef>
                <a:spcPct val="0"/>
              </a:spcBef>
              <a:spcAft>
                <a:spcPct val="0"/>
              </a:spcAft>
              <a:buClrTx/>
              <a:buSzTx/>
              <a:buNone/>
            </a:pPr>
            <a:r>
              <a:rPr kumimoji="1" lang="ar-SA" altLang="tr-TR" sz="2400" dirty="0">
                <a:solidFill>
                  <a:schemeClr val="accent2">
                    <a:lumMod val="50000"/>
                  </a:schemeClr>
                </a:solidFill>
                <a:latin typeface="Arial" pitchFamily="34" charset="0"/>
                <a:ea typeface="MS PGothic" pitchFamily="34" charset="-128"/>
                <a:cs typeface="B Nazanin" panose="00000400000000000000" pitchFamily="2" charset="-78"/>
              </a:rPr>
              <a:t>هدف طراحي مداري روي تراشه است که کمترين مساحت و طول اتصالات و بيشترين سرعت را داشته باشد.</a:t>
            </a:r>
            <a:endParaRPr kumimoji="1" lang="fa-IR" altLang="tr-TR" sz="2400" dirty="0">
              <a:solidFill>
                <a:schemeClr val="accent2">
                  <a:lumMod val="50000"/>
                </a:schemeClr>
              </a:solidFill>
              <a:latin typeface="Arial" pitchFamily="34" charset="0"/>
              <a:ea typeface="MS PGothic" pitchFamily="34" charset="-128"/>
              <a:cs typeface="B Nazanin" panose="00000400000000000000" pitchFamily="2" charset="-78"/>
            </a:endParaRPr>
          </a:p>
          <a:p>
            <a:pPr marL="0" indent="0" algn="just" rtl="1" fontAlgn="base">
              <a:lnSpc>
                <a:spcPct val="135000"/>
              </a:lnSpc>
              <a:spcBef>
                <a:spcPct val="0"/>
              </a:spcBef>
              <a:spcAft>
                <a:spcPct val="0"/>
              </a:spcAft>
              <a:buClrTx/>
              <a:buSzTx/>
              <a:buNone/>
            </a:pPr>
            <a:r>
              <a:rPr kumimoji="1" lang="ar-SA" altLang="tr-TR" sz="2400" dirty="0">
                <a:solidFill>
                  <a:schemeClr val="accent2">
                    <a:lumMod val="50000"/>
                  </a:schemeClr>
                </a:solidFill>
                <a:latin typeface="Arial" pitchFamily="34" charset="0"/>
                <a:ea typeface="MS PGothic" pitchFamily="34" charset="-128"/>
                <a:cs typeface="B Nazanin" panose="00000400000000000000" pitchFamily="2" charset="-78"/>
              </a:rPr>
              <a:t>هدف قرار دادن سلول‌ها روي تراشه به گونه‌اي است که آنها روي هم قرار نگيرند و بنابراين فضايي نيز براي سيم‌هاي ارتباطي وجود دارد که بايد بين سلول‌ها قرار گيرند.</a:t>
            </a:r>
            <a:endParaRPr kumimoji="1" lang="fa-IR" altLang="tr-TR" sz="2400" dirty="0">
              <a:solidFill>
                <a:schemeClr val="accent2">
                  <a:lumMod val="50000"/>
                </a:schemeClr>
              </a:solidFill>
              <a:latin typeface="Arial" pitchFamily="34" charset="0"/>
              <a:ea typeface="MS PGothic" pitchFamily="34" charset="-128"/>
              <a:cs typeface="B Nazanin" panose="00000400000000000000" pitchFamily="2" charset="-78"/>
            </a:endParaRPr>
          </a:p>
          <a:p>
            <a:pPr marL="0" indent="0" algn="just" rtl="1" fontAlgn="base">
              <a:lnSpc>
                <a:spcPct val="135000"/>
              </a:lnSpc>
              <a:spcBef>
                <a:spcPct val="0"/>
              </a:spcBef>
              <a:spcAft>
                <a:spcPct val="0"/>
              </a:spcAft>
              <a:buClrTx/>
              <a:buSzTx/>
              <a:buNone/>
            </a:pPr>
            <a:r>
              <a:rPr kumimoji="1" lang="ar-SA" altLang="tr-TR" sz="2400" dirty="0">
                <a:solidFill>
                  <a:schemeClr val="accent2">
                    <a:lumMod val="50000"/>
                  </a:schemeClr>
                </a:solidFill>
                <a:latin typeface="Arial" pitchFamily="34" charset="0"/>
                <a:ea typeface="MS PGothic" pitchFamily="34" charset="-128"/>
                <a:cs typeface="B Nazanin" panose="00000400000000000000" pitchFamily="2" charset="-78"/>
              </a:rPr>
              <a:t>کانال‌يابي، مسير ويژه‌اي را براي هر سيم که از فواصل بين سلول‌ها استفاده مي‌کند، پيدا مي‌کند</a:t>
            </a:r>
            <a:r>
              <a:rPr lang="en-US" altLang="tr-TR" sz="2400" dirty="0" smtClean="0">
                <a:cs typeface="B Nazanin" panose="00000400000000000000" pitchFamily="2" charset="-78"/>
              </a:rPr>
              <a:t>.</a:t>
            </a:r>
          </a:p>
        </p:txBody>
      </p:sp>
    </p:spTree>
    <p:extLst>
      <p:ext uri="{BB962C8B-B14F-4D97-AF65-F5344CB8AC3E}">
        <p14:creationId xmlns:p14="http://schemas.microsoft.com/office/powerpoint/2010/main" val="328446453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fld id="{6B1E4E2A-B656-488E-98E0-E38A0D8E534C}" type="datetime1">
              <a:rPr lang="tr-TR" altLang="en-US" smtClean="0"/>
              <a:t>18.02.2016</a:t>
            </a:fld>
            <a:endParaRPr lang="en-US" altLang="en-US"/>
          </a:p>
        </p:txBody>
      </p:sp>
      <p:sp>
        <p:nvSpPr>
          <p:cNvPr id="15462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a:spcBef>
                <a:spcPct val="0"/>
              </a:spcBef>
              <a:buClrTx/>
              <a:buSzTx/>
              <a:buFontTx/>
              <a:buNone/>
            </a:pPr>
            <a:r>
              <a:rPr lang="en-US" altLang="en-US" sz="1200" smtClean="0">
                <a:latin typeface="Garamond" panose="02020404030301010803" pitchFamily="18" charset="0"/>
              </a:rPr>
              <a:t>AI, Solving problems by search</a:t>
            </a:r>
            <a:endParaRPr lang="en-US" altLang="en-US" sz="1200">
              <a:latin typeface="Garamond" panose="02020404030301010803" pitchFamily="18" charset="0"/>
            </a:endParaRPr>
          </a:p>
        </p:txBody>
      </p:sp>
      <p:sp>
        <p:nvSpPr>
          <p:cNvPr id="1546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rtl="0">
              <a:spcBef>
                <a:spcPct val="0"/>
              </a:spcBef>
              <a:buClrTx/>
              <a:buSzTx/>
              <a:buFontTx/>
              <a:buNone/>
            </a:pPr>
            <a:fld id="{2DBFB14A-2B84-4B2A-A604-530B32358CF3}" type="slidenum">
              <a:rPr lang="ar-SA" altLang="en-US" sz="1200">
                <a:latin typeface="Garamond" panose="02020404030301010803" pitchFamily="18" charset="0"/>
              </a:rPr>
              <a:pPr rtl="0">
                <a:spcBef>
                  <a:spcPct val="0"/>
                </a:spcBef>
                <a:buClrTx/>
                <a:buSzTx/>
                <a:buFontTx/>
                <a:buNone/>
              </a:pPr>
              <a:t>62</a:t>
            </a:fld>
            <a:endParaRPr lang="en-US" altLang="en-US" sz="1200">
              <a:latin typeface="Garamond" panose="02020404030301010803" pitchFamily="18" charset="0"/>
            </a:endParaRPr>
          </a:p>
        </p:txBody>
      </p:sp>
      <p:sp>
        <p:nvSpPr>
          <p:cNvPr id="154629" name="Text Box 2"/>
          <p:cNvSpPr txBox="1">
            <a:spLocks noChangeArrowheads="1"/>
          </p:cNvSpPr>
          <p:nvPr/>
        </p:nvSpPr>
        <p:spPr bwMode="auto">
          <a:xfrm>
            <a:off x="557213" y="1557338"/>
            <a:ext cx="8186737" cy="333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35000"/>
              </a:lnSpc>
              <a:spcBef>
                <a:spcPct val="0"/>
              </a:spcBef>
              <a:buClrTx/>
              <a:buSzTx/>
              <a:buFontTx/>
              <a:buNone/>
            </a:pPr>
            <a:r>
              <a:rPr lang="ar-SA" altLang="tr-TR" sz="2800" u="sng" dirty="0">
                <a:solidFill>
                  <a:srgbClr val="C00000"/>
                </a:solidFill>
                <a:cs typeface="B Nazanin" panose="00000400000000000000" pitchFamily="2" charset="-78"/>
              </a:rPr>
              <a:t>هدايت ربات</a:t>
            </a:r>
            <a:r>
              <a:rPr lang="fa-IR" altLang="tr-TR" sz="2800" u="sng" dirty="0">
                <a:solidFill>
                  <a:srgbClr val="C00000"/>
                </a:solidFill>
                <a:cs typeface="B Nazanin" panose="00000400000000000000" pitchFamily="2" charset="-78"/>
              </a:rPr>
              <a:t>:</a:t>
            </a:r>
            <a:endParaRPr lang="en-US" altLang="tr-TR" sz="2800" u="sng" dirty="0">
              <a:solidFill>
                <a:srgbClr val="C00000"/>
              </a:solidFill>
              <a:cs typeface="B Nazanin" panose="00000400000000000000" pitchFamily="2" charset="-78"/>
            </a:endParaRPr>
          </a:p>
          <a:p>
            <a:pPr eaLnBrk="1" hangingPunct="1">
              <a:lnSpc>
                <a:spcPct val="135000"/>
              </a:lnSpc>
              <a:spcBef>
                <a:spcPct val="0"/>
              </a:spcBef>
              <a:buClrTx/>
              <a:buSzTx/>
              <a:buFontTx/>
              <a:buNone/>
            </a:pPr>
            <a:endParaRPr lang="fa-IR" altLang="tr-TR" sz="2800" dirty="0">
              <a:cs typeface="B Nazanin" panose="00000400000000000000" pitchFamily="2" charset="-78"/>
            </a:endParaRPr>
          </a:p>
          <a:p>
            <a:pPr algn="just">
              <a:lnSpc>
                <a:spcPct val="135000"/>
              </a:lnSpc>
              <a:spcBef>
                <a:spcPct val="0"/>
              </a:spcBef>
              <a:buClrTx/>
              <a:buSzTx/>
              <a:buNone/>
            </a:pPr>
            <a:r>
              <a:rPr lang="fa-IR" altLang="tr-TR" sz="2800" dirty="0">
                <a:cs typeface="B Nazanin" panose="00000400000000000000" pitchFamily="2" charset="-78"/>
              </a:rPr>
              <a:t> </a:t>
            </a:r>
            <a:r>
              <a:rPr lang="ar-SA" altLang="tr-TR" sz="2400" dirty="0">
                <a:solidFill>
                  <a:schemeClr val="accent2">
                    <a:lumMod val="50000"/>
                  </a:schemeClr>
                </a:solidFill>
                <a:cs typeface="B Nazanin" panose="00000400000000000000" pitchFamily="2" charset="-78"/>
              </a:rPr>
              <a:t>يک ربات مي‌تواند در يک فضاي پيوسته با يک مجموعه نامحدودي از حالات و عمليات ممکن حرکت کند.</a:t>
            </a:r>
            <a:endParaRPr lang="fa-IR" altLang="tr-TR" sz="2400" dirty="0">
              <a:solidFill>
                <a:schemeClr val="accent2">
                  <a:lumMod val="50000"/>
                </a:schemeClr>
              </a:solidFill>
              <a:cs typeface="B Nazanin" panose="00000400000000000000" pitchFamily="2" charset="-78"/>
            </a:endParaRPr>
          </a:p>
          <a:p>
            <a:pPr algn="just">
              <a:lnSpc>
                <a:spcPct val="135000"/>
              </a:lnSpc>
              <a:spcBef>
                <a:spcPct val="0"/>
              </a:spcBef>
              <a:buClrTx/>
              <a:buSzTx/>
              <a:buNone/>
            </a:pPr>
            <a:r>
              <a:rPr lang="fa-IR" altLang="tr-TR" sz="2400" dirty="0">
                <a:solidFill>
                  <a:schemeClr val="accent2">
                    <a:lumMod val="50000"/>
                  </a:schemeClr>
                </a:solidFill>
                <a:cs typeface="B Nazanin" panose="00000400000000000000" pitchFamily="2" charset="-78"/>
              </a:rPr>
              <a:t> </a:t>
            </a:r>
            <a:r>
              <a:rPr lang="ar-SA" altLang="tr-TR" sz="2400" dirty="0">
                <a:solidFill>
                  <a:schemeClr val="accent2">
                    <a:lumMod val="50000"/>
                  </a:schemeClr>
                </a:solidFill>
                <a:cs typeface="B Nazanin" panose="00000400000000000000" pitchFamily="2" charset="-78"/>
              </a:rPr>
              <a:t>ربات‌هاي واقعي بايد قابليت تصحيح اشتباهات را در خواندن حسگرها و کنترل موتور داشته باشند.</a:t>
            </a:r>
            <a:endParaRPr lang="en-US" altLang="tr-TR" sz="2400" dirty="0">
              <a:solidFill>
                <a:schemeClr val="accent2">
                  <a:lumMod val="50000"/>
                </a:schemeClr>
              </a:solidFill>
              <a:cs typeface="B Nazanin" panose="00000400000000000000" pitchFamily="2"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0109" y="9094"/>
            <a:ext cx="1103891" cy="1539638"/>
          </a:xfrm>
          <a:prstGeom prst="rect">
            <a:avLst/>
          </a:prstGeom>
        </p:spPr>
      </p:pic>
    </p:spTree>
    <p:extLst>
      <p:ext uri="{BB962C8B-B14F-4D97-AF65-F5344CB8AC3E}">
        <p14:creationId xmlns:p14="http://schemas.microsoft.com/office/powerpoint/2010/main" val="339291784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fld id="{0B57DD69-798C-4ACC-8234-8BFA2BDC4E03}" type="datetime1">
              <a:rPr lang="tr-TR" altLang="en-US" smtClean="0"/>
              <a:t>18.02.2016</a:t>
            </a:fld>
            <a:endParaRPr lang="en-US" altLang="en-US"/>
          </a:p>
        </p:txBody>
      </p:sp>
      <p:sp>
        <p:nvSpPr>
          <p:cNvPr id="15565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a:spcBef>
                <a:spcPct val="0"/>
              </a:spcBef>
              <a:buClrTx/>
              <a:buSzTx/>
              <a:buFontTx/>
              <a:buNone/>
            </a:pPr>
            <a:r>
              <a:rPr lang="en-US" altLang="en-US" sz="1200" smtClean="0">
                <a:latin typeface="Garamond" panose="02020404030301010803" pitchFamily="18" charset="0"/>
              </a:rPr>
              <a:t>AI, Solving problems by search</a:t>
            </a:r>
            <a:endParaRPr lang="en-US" altLang="en-US" sz="1200">
              <a:latin typeface="Garamond" panose="02020404030301010803" pitchFamily="18" charset="0"/>
            </a:endParaRPr>
          </a:p>
        </p:txBody>
      </p:sp>
      <p:sp>
        <p:nvSpPr>
          <p:cNvPr id="1556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rtl="0">
              <a:spcBef>
                <a:spcPct val="0"/>
              </a:spcBef>
              <a:buClrTx/>
              <a:buSzTx/>
              <a:buFontTx/>
              <a:buNone/>
            </a:pPr>
            <a:fld id="{A0B17B07-A8D3-4D79-BB43-C0BC1BB1057F}" type="slidenum">
              <a:rPr lang="ar-SA" altLang="en-US" sz="1200">
                <a:latin typeface="Garamond" panose="02020404030301010803" pitchFamily="18" charset="0"/>
              </a:rPr>
              <a:pPr rtl="0">
                <a:spcBef>
                  <a:spcPct val="0"/>
                </a:spcBef>
                <a:buClrTx/>
                <a:buSzTx/>
                <a:buFontTx/>
                <a:buNone/>
              </a:pPr>
              <a:t>63</a:t>
            </a:fld>
            <a:endParaRPr lang="en-US" altLang="en-US" sz="1200">
              <a:latin typeface="Garamond" panose="02020404030301010803" pitchFamily="18" charset="0"/>
            </a:endParaRPr>
          </a:p>
        </p:txBody>
      </p:sp>
      <p:sp>
        <p:nvSpPr>
          <p:cNvPr id="155653" name="Text Box 2"/>
          <p:cNvSpPr txBox="1">
            <a:spLocks noChangeArrowheads="1"/>
          </p:cNvSpPr>
          <p:nvPr/>
        </p:nvSpPr>
        <p:spPr bwMode="auto">
          <a:xfrm>
            <a:off x="400050" y="1484313"/>
            <a:ext cx="8372475" cy="42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just" eaLnBrk="1" hangingPunct="1">
              <a:lnSpc>
                <a:spcPct val="135000"/>
              </a:lnSpc>
              <a:spcBef>
                <a:spcPct val="0"/>
              </a:spcBef>
              <a:buClrTx/>
              <a:buSzTx/>
              <a:buFontTx/>
              <a:buNone/>
            </a:pPr>
            <a:r>
              <a:rPr lang="ar-SA" altLang="tr-TR" sz="2800" u="sng" dirty="0">
                <a:solidFill>
                  <a:srgbClr val="C00000"/>
                </a:solidFill>
                <a:cs typeface="B Nazanin" panose="00000400000000000000" pitchFamily="2" charset="-78"/>
              </a:rPr>
              <a:t>خط توليد خودکار</a:t>
            </a:r>
            <a:r>
              <a:rPr lang="fa-IR" altLang="tr-TR" sz="2800" u="sng" dirty="0">
                <a:solidFill>
                  <a:srgbClr val="C00000"/>
                </a:solidFill>
                <a:cs typeface="B Nazanin" panose="00000400000000000000" pitchFamily="2" charset="-78"/>
              </a:rPr>
              <a:t>:</a:t>
            </a:r>
          </a:p>
          <a:p>
            <a:pPr algn="just" eaLnBrk="1" hangingPunct="1">
              <a:lnSpc>
                <a:spcPct val="135000"/>
              </a:lnSpc>
              <a:spcBef>
                <a:spcPct val="0"/>
              </a:spcBef>
              <a:buClrTx/>
              <a:buSzTx/>
              <a:buFontTx/>
              <a:buNone/>
            </a:pPr>
            <a:endParaRPr lang="fa-IR" altLang="tr-TR" sz="2800" dirty="0">
              <a:solidFill>
                <a:srgbClr val="7F5429"/>
              </a:solidFill>
              <a:cs typeface="B Nazanin" panose="00000400000000000000" pitchFamily="2" charset="-78"/>
            </a:endParaRPr>
          </a:p>
          <a:p>
            <a:pPr algn="just" eaLnBrk="1" hangingPunct="1">
              <a:lnSpc>
                <a:spcPct val="135000"/>
              </a:lnSpc>
              <a:spcBef>
                <a:spcPct val="0"/>
              </a:spcBef>
              <a:buClrTx/>
              <a:buSzTx/>
              <a:buFontTx/>
              <a:buNone/>
            </a:pPr>
            <a:r>
              <a:rPr lang="ar-SA" altLang="tr-TR" sz="2400" dirty="0">
                <a:solidFill>
                  <a:schemeClr val="accent2">
                    <a:lumMod val="50000"/>
                  </a:schemeClr>
                </a:solidFill>
                <a:cs typeface="B Nazanin" panose="00000400000000000000" pitchFamily="2" charset="-78"/>
              </a:rPr>
              <a:t>در مسائل سرهم‌بندي، </a:t>
            </a:r>
            <a:r>
              <a:rPr lang="fa-IR" altLang="tr-TR" sz="2400" dirty="0" smtClean="0">
                <a:solidFill>
                  <a:schemeClr val="accent2">
                    <a:lumMod val="50000"/>
                  </a:schemeClr>
                </a:solidFill>
                <a:cs typeface="B Nazanin" panose="00000400000000000000" pitchFamily="2" charset="-78"/>
              </a:rPr>
              <a:t>هدف،</a:t>
            </a:r>
            <a:r>
              <a:rPr lang="ar-SA" altLang="tr-TR" sz="2400" dirty="0" smtClean="0">
                <a:solidFill>
                  <a:schemeClr val="accent2">
                    <a:lumMod val="50000"/>
                  </a:schemeClr>
                </a:solidFill>
                <a:cs typeface="B Nazanin" panose="00000400000000000000" pitchFamily="2" charset="-78"/>
              </a:rPr>
              <a:t> </a:t>
            </a:r>
            <a:r>
              <a:rPr lang="ar-SA" altLang="tr-TR" sz="2400" dirty="0">
                <a:solidFill>
                  <a:schemeClr val="accent2">
                    <a:lumMod val="50000"/>
                  </a:schemeClr>
                </a:solidFill>
                <a:cs typeface="B Nazanin" panose="00000400000000000000" pitchFamily="2" charset="-78"/>
              </a:rPr>
              <a:t>يافتن قانوني است که تکه‌هاي چند شيئي را جمع کند. اگر ترتيب نادرست انتخاب شود، راهي نيست که بتوان قسمت‌هاي بعدي را بدون از نو انجام دادن قسمت‌هاي قبلي، اضافه کرد.</a:t>
            </a:r>
            <a:endParaRPr lang="fa-IR" altLang="tr-TR" sz="2400" dirty="0">
              <a:solidFill>
                <a:schemeClr val="accent2">
                  <a:lumMod val="50000"/>
                </a:schemeClr>
              </a:solidFill>
              <a:cs typeface="B Nazanin" panose="00000400000000000000" pitchFamily="2" charset="-78"/>
            </a:endParaRPr>
          </a:p>
          <a:p>
            <a:pPr algn="just" eaLnBrk="1" hangingPunct="1">
              <a:lnSpc>
                <a:spcPct val="135000"/>
              </a:lnSpc>
              <a:spcBef>
                <a:spcPct val="0"/>
              </a:spcBef>
              <a:buClrTx/>
              <a:buSzTx/>
              <a:buFontTx/>
              <a:buNone/>
            </a:pPr>
            <a:r>
              <a:rPr lang="ar-SA" altLang="tr-TR" sz="2400" dirty="0">
                <a:solidFill>
                  <a:schemeClr val="accent2">
                    <a:lumMod val="50000"/>
                  </a:schemeClr>
                </a:solidFill>
                <a:cs typeface="B Nazanin" panose="00000400000000000000" pitchFamily="2" charset="-78"/>
              </a:rPr>
              <a:t>کنترل يک مرحله در دنباله، يک مسئله جستجوي پيچيدة هندسي است که ارتباط نزديکي با هدايت ربات دارد. از اين رو توليد مابعدهاي مجاز گران</a:t>
            </a:r>
            <a:r>
              <a:rPr lang="fa-IR" altLang="tr-TR" sz="2400" dirty="0">
                <a:solidFill>
                  <a:schemeClr val="accent2">
                    <a:lumMod val="50000"/>
                  </a:schemeClr>
                </a:solidFill>
                <a:cs typeface="B Nazanin" panose="00000400000000000000" pitchFamily="2" charset="-78"/>
              </a:rPr>
              <a:t>‌</a:t>
            </a:r>
            <a:r>
              <a:rPr lang="ar-SA" altLang="tr-TR" sz="2400" dirty="0">
                <a:solidFill>
                  <a:schemeClr val="accent2">
                    <a:lumMod val="50000"/>
                  </a:schemeClr>
                </a:solidFill>
                <a:cs typeface="B Nazanin" panose="00000400000000000000" pitchFamily="2" charset="-78"/>
              </a:rPr>
              <a:t>ترين قسمت دنباله سرهم‌بندي است و استفاده از الگوريتم‌هاي آگاهانه براي کاهش جستجو، ضروري است.</a:t>
            </a:r>
            <a:endParaRPr lang="en-US" altLang="tr-TR" sz="2400" dirty="0">
              <a:solidFill>
                <a:schemeClr val="accent2">
                  <a:lumMod val="50000"/>
                </a:schemeClr>
              </a:solidFill>
              <a:cs typeface="B Nazanin" panose="00000400000000000000" pitchFamily="2" charset="-78"/>
            </a:endParaRPr>
          </a:p>
        </p:txBody>
      </p:sp>
    </p:spTree>
    <p:extLst>
      <p:ext uri="{BB962C8B-B14F-4D97-AF65-F5344CB8AC3E}">
        <p14:creationId xmlns:p14="http://schemas.microsoft.com/office/powerpoint/2010/main" val="319582754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AA7D9853-AB68-4BE6-ACF1-6770D49C121D}" type="datetime1">
              <a:rPr lang="tr-TR" altLang="ja-JP" smtClean="0"/>
              <a:t>18.02.2016</a:t>
            </a:fld>
            <a:endParaRPr lang="en-US" altLang="ja-JP"/>
          </a:p>
        </p:txBody>
      </p:sp>
      <p:sp>
        <p:nvSpPr>
          <p:cNvPr id="7" name="Footer Placeholder 6"/>
          <p:cNvSpPr>
            <a:spLocks noGrp="1"/>
          </p:cNvSpPr>
          <p:nvPr>
            <p:ph type="ftr" sz="quarter" idx="11"/>
          </p:nvPr>
        </p:nvSpPr>
        <p:spPr/>
        <p:txBody>
          <a:bodyPr/>
          <a:lstStyle/>
          <a:p>
            <a:r>
              <a:rPr lang="en-US" altLang="ja-JP" smtClean="0"/>
              <a:t>AI, Solving problems by search</a:t>
            </a:r>
            <a:endParaRPr lang="ja-JP" altLang="en-US"/>
          </a:p>
        </p:txBody>
      </p:sp>
      <p:pic>
        <p:nvPicPr>
          <p:cNvPr id="11" name="Picture 2" descr="D:\Users\SUUSER\Desktop\images.jpg"/>
          <p:cNvPicPr>
            <a:picLocks noChangeAspect="1" noChangeArrowheads="1"/>
          </p:cNvPicPr>
          <p:nvPr/>
        </p:nvPicPr>
        <p:blipFill>
          <a:blip r:embed="rId2"/>
          <a:srcRect/>
          <a:stretch>
            <a:fillRect/>
          </a:stretch>
        </p:blipFill>
        <p:spPr bwMode="auto">
          <a:xfrm>
            <a:off x="20487" y="1124744"/>
            <a:ext cx="1967783" cy="1857388"/>
          </a:xfrm>
          <a:prstGeom prst="rect">
            <a:avLst/>
          </a:prstGeom>
          <a:noFill/>
          <a:ln w="9525">
            <a:noFill/>
            <a:miter lim="800000"/>
            <a:headEnd/>
            <a:tailEnd/>
          </a:ln>
        </p:spPr>
      </p:pic>
      <p:sp>
        <p:nvSpPr>
          <p:cNvPr id="14" name="Oval Callout 13"/>
          <p:cNvSpPr/>
          <p:nvPr/>
        </p:nvSpPr>
        <p:spPr>
          <a:xfrm>
            <a:off x="2576296" y="1602580"/>
            <a:ext cx="2787792" cy="1512168"/>
          </a:xfrm>
          <a:prstGeom prst="wedgeEllipseCallout">
            <a:avLst>
              <a:gd name="adj1" fmla="val -93319"/>
              <a:gd name="adj2" fmla="val -157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latin typeface="+mj-lt"/>
              </a:rPr>
              <a:t>Thanks</a:t>
            </a:r>
          </a:p>
          <a:p>
            <a:pPr algn="ctr"/>
            <a:r>
              <a:rPr lang="en-US" sz="2500" b="1" smtClean="0">
                <a:latin typeface="+mj-lt"/>
              </a:rPr>
              <a:t>For listening</a:t>
            </a:r>
            <a:endParaRPr lang="tr-TR" sz="2500" b="1" dirty="0">
              <a:latin typeface="+mj-lt"/>
            </a:endParaRPr>
          </a:p>
        </p:txBody>
      </p:sp>
      <p:sp>
        <p:nvSpPr>
          <p:cNvPr id="2" name="Slide Number Placeholder 1"/>
          <p:cNvSpPr>
            <a:spLocks noGrp="1"/>
          </p:cNvSpPr>
          <p:nvPr>
            <p:ph type="sldNum" sz="quarter" idx="12"/>
          </p:nvPr>
        </p:nvSpPr>
        <p:spPr/>
        <p:txBody>
          <a:bodyPr/>
          <a:lstStyle/>
          <a:p>
            <a:fld id="{87E3256F-6E8F-411B-90C0-D0D1137234F5}" type="slidenum">
              <a:rPr lang="ja-JP" altLang="en-US" smtClean="0"/>
              <a:pPr/>
              <a:t>64</a:t>
            </a:fld>
            <a:endParaRPr lang="en-US" altLang="ja-JP"/>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0109" y="9094"/>
            <a:ext cx="1103891" cy="1539638"/>
          </a:xfrm>
          <a:prstGeom prst="rect">
            <a:avLst/>
          </a:prstGeom>
        </p:spPr>
      </p:pic>
      <p:sp>
        <p:nvSpPr>
          <p:cNvPr id="10" name="TextBox 9"/>
          <p:cNvSpPr txBox="1"/>
          <p:nvPr/>
        </p:nvSpPr>
        <p:spPr>
          <a:xfrm>
            <a:off x="755576" y="3947572"/>
            <a:ext cx="7289212" cy="1569660"/>
          </a:xfrm>
          <a:prstGeom prst="rect">
            <a:avLst/>
          </a:prstGeom>
          <a:noFill/>
        </p:spPr>
        <p:txBody>
          <a:bodyPr wrap="square" rtlCol="0">
            <a:spAutoFit/>
          </a:bodyPr>
          <a:lstStyle/>
          <a:p>
            <a:r>
              <a:rPr lang="en-US" sz="2400" b="1" dirty="0" smtClean="0">
                <a:solidFill>
                  <a:srgbClr val="C00000"/>
                </a:solidFill>
                <a:latin typeface="+mj-lt"/>
              </a:rPr>
              <a:t>Contact</a:t>
            </a:r>
            <a:r>
              <a:rPr lang="en-US" sz="2400" b="1" dirty="0" smtClean="0">
                <a:solidFill>
                  <a:schemeClr val="tx2"/>
                </a:solidFill>
                <a:latin typeface="+mj-lt"/>
              </a:rPr>
              <a:t> :</a:t>
            </a:r>
          </a:p>
          <a:p>
            <a:r>
              <a:rPr lang="en-US" sz="2400" b="1" dirty="0" smtClean="0">
                <a:solidFill>
                  <a:schemeClr val="tx2"/>
                </a:solidFill>
                <a:latin typeface="+mj-lt"/>
              </a:rPr>
              <a:t> rahim.dehkharghani@gmail.com</a:t>
            </a:r>
          </a:p>
          <a:p>
            <a:r>
              <a:rPr lang="en-US" sz="2400" b="1" dirty="0" smtClean="0">
                <a:solidFill>
                  <a:srgbClr val="C00000"/>
                </a:solidFill>
                <a:latin typeface="+mj-lt"/>
              </a:rPr>
              <a:t>Webpage:</a:t>
            </a:r>
            <a:r>
              <a:rPr lang="en-US" sz="2400" b="1" dirty="0" smtClean="0">
                <a:solidFill>
                  <a:schemeClr val="tx2"/>
                </a:solidFill>
                <a:latin typeface="+mj-lt"/>
              </a:rPr>
              <a:t> </a:t>
            </a:r>
            <a:r>
              <a:rPr lang="en-US" sz="2400" b="1" dirty="0">
                <a:solidFill>
                  <a:schemeClr val="tx2"/>
                </a:solidFill>
                <a:latin typeface="+mj-lt"/>
              </a:rPr>
              <a:t>http://myweb.sabanciuniv.edu/rdehkharghani/</a:t>
            </a:r>
            <a:endParaRPr lang="tr-TR" sz="2400" b="1" dirty="0">
              <a:solidFill>
                <a:schemeClr val="tx2"/>
              </a:solidFill>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fld id="{C5A2AC14-38DE-4B17-A30C-28E971B6CDF0}" type="datetime1">
              <a:rPr lang="tr-TR" altLang="en-US" smtClean="0"/>
              <a:t>18.02.2016</a:t>
            </a:fld>
            <a:endParaRPr lang="en-US" altLang="en-US"/>
          </a:p>
        </p:txBody>
      </p:sp>
      <p:sp>
        <p:nvSpPr>
          <p:cNvPr id="4" name="Footer Placeholder 4"/>
          <p:cNvSpPr>
            <a:spLocks noGrp="1"/>
          </p:cNvSpPr>
          <p:nvPr>
            <p:ph type="ftr"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latin typeface="Garamond" panose="02020404030301010803" pitchFamily="18" charset="0"/>
              </a:rPr>
              <a:t>AI, Solving problems by search</a:t>
            </a:r>
            <a:endParaRPr lang="en-US" altLang="en-US">
              <a:latin typeface="Garamond" panose="02020404030301010803" pitchFamily="18" charset="0"/>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DD8D03C-57C2-41B8-B177-A3B3EA12D8AF}" type="slidenum">
              <a:rPr lang="ar-SA" altLang="en-US">
                <a:latin typeface="Garamond" panose="02020404030301010803" pitchFamily="18" charset="0"/>
              </a:rPr>
              <a:pPr eaLnBrk="1" hangingPunct="1"/>
              <a:t>7</a:t>
            </a:fld>
            <a:endParaRPr lang="en-US" altLang="en-US">
              <a:latin typeface="Garamond" panose="02020404030301010803" pitchFamily="18" charset="0"/>
            </a:endParaRPr>
          </a:p>
        </p:txBody>
      </p:sp>
      <p:sp>
        <p:nvSpPr>
          <p:cNvPr id="114693" name="Text Box 2"/>
          <p:cNvSpPr txBox="1">
            <a:spLocks noChangeArrowheads="1"/>
          </p:cNvSpPr>
          <p:nvPr/>
        </p:nvSpPr>
        <p:spPr bwMode="auto">
          <a:xfrm>
            <a:off x="414338" y="2349500"/>
            <a:ext cx="8243887" cy="2054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800100" indent="-34290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lgn="r" rtl="1" eaLnBrk="1" hangingPunct="1">
              <a:lnSpc>
                <a:spcPct val="135000"/>
              </a:lnSpc>
              <a:spcBef>
                <a:spcPct val="50000"/>
              </a:spcBef>
            </a:pPr>
            <a:r>
              <a:rPr lang="fa-IR" altLang="tr-TR" sz="2400" dirty="0">
                <a:solidFill>
                  <a:srgbClr val="C00000"/>
                </a:solidFill>
                <a:cs typeface="B Nazanin" panose="00000400000000000000" pitchFamily="2" charset="-78"/>
              </a:rPr>
              <a:t>- </a:t>
            </a:r>
            <a:r>
              <a:rPr lang="ar-SA" altLang="tr-TR" sz="2400" dirty="0">
                <a:solidFill>
                  <a:srgbClr val="C00000"/>
                </a:solidFill>
                <a:cs typeface="B Nazanin" panose="00000400000000000000" pitchFamily="2" charset="-78"/>
              </a:rPr>
              <a:t>مدل چند حالته</a:t>
            </a:r>
            <a:r>
              <a:rPr lang="ar-SA" altLang="tr-TR" sz="2400" u="sng" dirty="0">
                <a:solidFill>
                  <a:srgbClr val="7F5429"/>
                </a:solidFill>
                <a:cs typeface="B Nazanin" panose="00000400000000000000" pitchFamily="2" charset="-78"/>
              </a:rPr>
              <a:t>:</a:t>
            </a:r>
            <a:endParaRPr lang="fa-IR" altLang="tr-TR" sz="2400" dirty="0">
              <a:cs typeface="B Nazanin" panose="00000400000000000000" pitchFamily="2" charset="-78"/>
            </a:endParaRPr>
          </a:p>
          <a:p>
            <a:pPr lvl="1" algn="r" rtl="1" eaLnBrk="1" hangingPunct="1">
              <a:lnSpc>
                <a:spcPct val="135000"/>
              </a:lnSpc>
              <a:buFont typeface="Arial" panose="020B0604020202020204" pitchFamily="34" charset="0"/>
              <a:buChar char="•"/>
            </a:pPr>
            <a:r>
              <a:rPr lang="ar-SA" altLang="tr-TR" sz="2400" dirty="0">
                <a:solidFill>
                  <a:schemeClr val="accent1">
                    <a:lumMod val="50000"/>
                  </a:schemeClr>
                </a:solidFill>
                <a:cs typeface="B Nazanin" panose="00000400000000000000" pitchFamily="2" charset="-78"/>
              </a:rPr>
              <a:t>عامل تمام اثرهاي عملياتش را مي‌داند اما دسترسي به حالت </a:t>
            </a:r>
            <a:r>
              <a:rPr lang="ar-SA" altLang="tr-TR" sz="2400" dirty="0" smtClean="0">
                <a:solidFill>
                  <a:schemeClr val="accent1">
                    <a:lumMod val="50000"/>
                  </a:schemeClr>
                </a:solidFill>
                <a:cs typeface="B Nazanin" panose="00000400000000000000" pitchFamily="2" charset="-78"/>
              </a:rPr>
              <a:t>دنيا محدود </a:t>
            </a:r>
            <a:r>
              <a:rPr lang="ar-SA" altLang="tr-TR" sz="2400" dirty="0">
                <a:solidFill>
                  <a:schemeClr val="accent1">
                    <a:lumMod val="50000"/>
                  </a:schemeClr>
                </a:solidFill>
                <a:cs typeface="B Nazanin" panose="00000400000000000000" pitchFamily="2" charset="-78"/>
              </a:rPr>
              <a:t>است.</a:t>
            </a:r>
            <a:endParaRPr lang="fa-IR" altLang="tr-TR" sz="2400" dirty="0">
              <a:solidFill>
                <a:schemeClr val="accent1">
                  <a:lumMod val="50000"/>
                </a:schemeClr>
              </a:solidFill>
              <a:cs typeface="B Nazanin" panose="00000400000000000000" pitchFamily="2" charset="-78"/>
            </a:endParaRPr>
          </a:p>
          <a:p>
            <a:pPr lvl="1" algn="r" rtl="1" eaLnBrk="1" hangingPunct="1">
              <a:lnSpc>
                <a:spcPct val="135000"/>
              </a:lnSpc>
              <a:buFont typeface="Arial" panose="020B0604020202020204" pitchFamily="34" charset="0"/>
              <a:buChar char="•"/>
            </a:pPr>
            <a:r>
              <a:rPr lang="ar-SA" altLang="tr-TR" sz="2400" dirty="0">
                <a:solidFill>
                  <a:schemeClr val="accent1">
                    <a:lumMod val="50000"/>
                  </a:schemeClr>
                </a:solidFill>
                <a:cs typeface="B Nazanin" panose="00000400000000000000" pitchFamily="2" charset="-78"/>
              </a:rPr>
              <a:t>زماني که دنيا تماماً قابل دسترسي نيست عامل بايد در مورد مجموعه حالت‌هايي که ممکن است به آن برسد استدلال کند.</a:t>
            </a:r>
            <a:endParaRPr lang="en-US" altLang="tr-TR" sz="2800" dirty="0">
              <a:solidFill>
                <a:schemeClr val="accent1">
                  <a:lumMod val="50000"/>
                </a:schemeClr>
              </a:solidFill>
              <a:cs typeface="B Nazanin" panose="00000400000000000000" pitchFamily="2"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0109" y="9094"/>
            <a:ext cx="1103891" cy="1539638"/>
          </a:xfrm>
          <a:prstGeom prst="rect">
            <a:avLst/>
          </a:prstGeom>
        </p:spPr>
      </p:pic>
    </p:spTree>
    <p:extLst>
      <p:ext uri="{BB962C8B-B14F-4D97-AF65-F5344CB8AC3E}">
        <p14:creationId xmlns:p14="http://schemas.microsoft.com/office/powerpoint/2010/main" val="33488280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fld id="{FA24E058-51A3-4521-B570-06D7A7C4E627}" type="datetime1">
              <a:rPr lang="tr-TR" altLang="en-US" smtClean="0"/>
              <a:t>18.02.2016</a:t>
            </a:fld>
            <a:endParaRPr lang="en-US" altLang="en-US"/>
          </a:p>
        </p:txBody>
      </p:sp>
      <p:sp>
        <p:nvSpPr>
          <p:cNvPr id="4" name="Footer Placeholder 4"/>
          <p:cNvSpPr>
            <a:spLocks noGrp="1"/>
          </p:cNvSpPr>
          <p:nvPr>
            <p:ph type="ftr"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latin typeface="Garamond" panose="02020404030301010803" pitchFamily="18" charset="0"/>
              </a:rPr>
              <a:t>AI, Solving problems by search</a:t>
            </a:r>
            <a:endParaRPr lang="en-US" altLang="en-US">
              <a:latin typeface="Garamond" panose="02020404030301010803" pitchFamily="18" charset="0"/>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7AF54A5-DB2A-4C4E-AB97-A523B1781103}" type="slidenum">
              <a:rPr lang="ar-SA" altLang="en-US">
                <a:latin typeface="Garamond" panose="02020404030301010803" pitchFamily="18" charset="0"/>
              </a:rPr>
              <a:pPr eaLnBrk="1" hangingPunct="1"/>
              <a:t>8</a:t>
            </a:fld>
            <a:endParaRPr lang="en-US" altLang="en-US">
              <a:latin typeface="Garamond" panose="02020404030301010803" pitchFamily="18" charset="0"/>
            </a:endParaRPr>
          </a:p>
        </p:txBody>
      </p:sp>
      <p:sp>
        <p:nvSpPr>
          <p:cNvPr id="115717" name="Text Box 2"/>
          <p:cNvSpPr txBox="1">
            <a:spLocks noChangeArrowheads="1"/>
          </p:cNvSpPr>
          <p:nvPr/>
        </p:nvSpPr>
        <p:spPr bwMode="auto">
          <a:xfrm>
            <a:off x="314325" y="2619375"/>
            <a:ext cx="8329613" cy="2271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88900" indent="-457200" algn="justLow" rtl="1">
              <a:lnSpc>
                <a:spcPct val="135000"/>
              </a:lnSpc>
              <a:spcBef>
                <a:spcPct val="50000"/>
              </a:spcBef>
              <a:buClr>
                <a:srgbClr val="00D600"/>
              </a:buClr>
              <a:buFont typeface="Wingdings" panose="05000000000000000000" pitchFamily="2" charset="2"/>
              <a:buChar char="Ã"/>
            </a:pPr>
            <a:r>
              <a:rPr lang="fa-IR" altLang="zh-CN" sz="2400" b="1" dirty="0">
                <a:solidFill>
                  <a:srgbClr val="C00000"/>
                </a:solidFill>
                <a:cs typeface="+mj-cs"/>
              </a:rPr>
              <a:t>- </a:t>
            </a:r>
            <a:r>
              <a:rPr lang="ar-SA" altLang="zh-CN" sz="2400" b="1" dirty="0">
                <a:solidFill>
                  <a:srgbClr val="C00000"/>
                </a:solidFill>
                <a:cs typeface="+mj-cs"/>
              </a:rPr>
              <a:t>مدل احتمالي:</a:t>
            </a:r>
            <a:endParaRPr lang="fa-IR" altLang="zh-CN" sz="2400" b="1" dirty="0">
              <a:solidFill>
                <a:srgbClr val="C00000"/>
              </a:solidFill>
              <a:cs typeface="+mj-cs"/>
            </a:endParaRPr>
          </a:p>
          <a:p>
            <a:pPr algn="just" rtl="1" eaLnBrk="1" hangingPunct="1">
              <a:lnSpc>
                <a:spcPct val="135000"/>
              </a:lnSpc>
              <a:spcBef>
                <a:spcPct val="50000"/>
              </a:spcBef>
            </a:pPr>
            <a:r>
              <a:rPr lang="fa-IR" altLang="zh-CN" sz="2400" b="1" dirty="0" smtClean="0">
                <a:solidFill>
                  <a:schemeClr val="accent1">
                    <a:lumMod val="50000"/>
                  </a:schemeClr>
                </a:solidFill>
                <a:cs typeface="+mj-cs"/>
              </a:rPr>
              <a:t>با</a:t>
            </a:r>
            <a:r>
              <a:rPr lang="ar-SA" altLang="zh-CN" sz="2400" dirty="0" smtClean="0">
                <a:solidFill>
                  <a:schemeClr val="accent1">
                    <a:lumMod val="50000"/>
                  </a:schemeClr>
                </a:solidFill>
                <a:cs typeface="B Nazanin" panose="00000400000000000000" pitchFamily="2" charset="-78"/>
              </a:rPr>
              <a:t> </a:t>
            </a:r>
            <a:r>
              <a:rPr lang="ar-SA" altLang="zh-CN" sz="2400" dirty="0">
                <a:solidFill>
                  <a:schemeClr val="accent1">
                    <a:lumMod val="50000"/>
                  </a:schemeClr>
                </a:solidFill>
                <a:cs typeface="B Nazanin" panose="00000400000000000000" pitchFamily="2" charset="-78"/>
              </a:rPr>
              <a:t>اين مدل حل مسئله، حس‌گرهايي را در طول فاز اجرايي نياز داريم. عامل اکنون بايد تمام درخت عملياتي را بر خلاف دنباله عملياتي منفرد، محاسبه کند. که به طور کلي هر شاخه درخت، با يک امکان احتمالي که از آن ناشي مي‌شود، بررسي مي‌شود.</a:t>
            </a:r>
            <a:r>
              <a:rPr lang="en-US" altLang="zh-CN" sz="2400" dirty="0">
                <a:solidFill>
                  <a:schemeClr val="accent1">
                    <a:lumMod val="50000"/>
                  </a:schemeClr>
                </a:solidFill>
                <a:cs typeface="B Nazanin" panose="00000400000000000000" pitchFamily="2" charset="-78"/>
              </a:rPr>
              <a:t> </a:t>
            </a:r>
            <a:endParaRPr lang="en-US" altLang="tr-TR" sz="2400" dirty="0">
              <a:solidFill>
                <a:schemeClr val="accent1">
                  <a:lumMod val="50000"/>
                </a:schemeClr>
              </a:solidFill>
              <a:cs typeface="B Nazanin" panose="00000400000000000000" pitchFamily="2"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0109" y="9094"/>
            <a:ext cx="1103891" cy="1539638"/>
          </a:xfrm>
          <a:prstGeom prst="rect">
            <a:avLst/>
          </a:prstGeom>
        </p:spPr>
      </p:pic>
    </p:spTree>
    <p:extLst>
      <p:ext uri="{BB962C8B-B14F-4D97-AF65-F5344CB8AC3E}">
        <p14:creationId xmlns:p14="http://schemas.microsoft.com/office/powerpoint/2010/main" val="41835544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fld id="{60F98DA7-59D2-48E1-ADFF-0FA29C336F28}" type="datetime1">
              <a:rPr lang="tr-TR" altLang="en-US" smtClean="0"/>
              <a:t>18.02.2016</a:t>
            </a:fld>
            <a:endParaRPr lang="en-US" altLang="en-US"/>
          </a:p>
        </p:txBody>
      </p:sp>
      <p:sp>
        <p:nvSpPr>
          <p:cNvPr id="4" name="Footer Placeholder 4"/>
          <p:cNvSpPr>
            <a:spLocks noGrp="1"/>
          </p:cNvSpPr>
          <p:nvPr>
            <p:ph type="ftr" sz="quarter" idx="11"/>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mtClean="0">
                <a:latin typeface="Garamond" panose="02020404030301010803" pitchFamily="18" charset="0"/>
              </a:rPr>
              <a:t>AI, Solving problems by search</a:t>
            </a:r>
            <a:endParaRPr lang="en-US" altLang="en-US">
              <a:latin typeface="Garamond" panose="02020404030301010803" pitchFamily="18" charset="0"/>
            </a:endParaRPr>
          </a:p>
        </p:txBody>
      </p:sp>
      <p:sp>
        <p:nvSpPr>
          <p:cNvPr id="5" name="Slide Number Placeholder 5"/>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CEFB1D9-332F-4F94-AF9E-D85A8B4AC149}" type="slidenum">
              <a:rPr lang="ar-SA" altLang="en-US">
                <a:latin typeface="Garamond" panose="02020404030301010803" pitchFamily="18" charset="0"/>
              </a:rPr>
              <a:pPr eaLnBrk="1" hangingPunct="1"/>
              <a:t>9</a:t>
            </a:fld>
            <a:endParaRPr lang="en-US" altLang="en-US">
              <a:latin typeface="Garamond" panose="02020404030301010803" pitchFamily="18" charset="0"/>
            </a:endParaRPr>
          </a:p>
        </p:txBody>
      </p:sp>
      <p:sp>
        <p:nvSpPr>
          <p:cNvPr id="116741" name="Text Box 2"/>
          <p:cNvSpPr txBox="1">
            <a:spLocks noChangeArrowheads="1"/>
          </p:cNvSpPr>
          <p:nvPr/>
        </p:nvSpPr>
        <p:spPr bwMode="auto">
          <a:xfrm>
            <a:off x="92331" y="1988840"/>
            <a:ext cx="8272463" cy="358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88900" indent="-457200" algn="justLow" rtl="1">
              <a:lnSpc>
                <a:spcPct val="135000"/>
              </a:lnSpc>
              <a:spcBef>
                <a:spcPct val="50000"/>
              </a:spcBef>
              <a:buClr>
                <a:srgbClr val="00D600"/>
              </a:buClr>
              <a:buFont typeface="Wingdings" panose="05000000000000000000" pitchFamily="2" charset="2"/>
              <a:buChar char="Ã"/>
            </a:pPr>
            <a:r>
              <a:rPr lang="fa-IR" altLang="tr-TR" sz="2400" b="1" dirty="0">
                <a:solidFill>
                  <a:srgbClr val="C00000"/>
                </a:solidFill>
                <a:cs typeface="+mj-cs"/>
              </a:rPr>
              <a:t> </a:t>
            </a:r>
            <a:r>
              <a:rPr lang="ar-SA" altLang="tr-TR" sz="2400" b="1" dirty="0">
                <a:solidFill>
                  <a:srgbClr val="C00000"/>
                </a:solidFill>
                <a:cs typeface="+mj-cs"/>
              </a:rPr>
              <a:t>مدل اکتشافي: </a:t>
            </a:r>
            <a:endParaRPr lang="fa-IR" altLang="tr-TR" sz="2400" b="1" dirty="0">
              <a:solidFill>
                <a:srgbClr val="C00000"/>
              </a:solidFill>
              <a:cs typeface="+mj-cs"/>
            </a:endParaRPr>
          </a:p>
          <a:p>
            <a:pPr algn="r" rtl="1" eaLnBrk="1" hangingPunct="1">
              <a:lnSpc>
                <a:spcPct val="135000"/>
              </a:lnSpc>
            </a:pPr>
            <a:endParaRPr lang="fa-IR" altLang="tr-TR" sz="2400" b="1" u="sng" dirty="0">
              <a:solidFill>
                <a:srgbClr val="7F5429"/>
              </a:solidFill>
              <a:cs typeface="+mj-cs"/>
            </a:endParaRPr>
          </a:p>
          <a:p>
            <a:pPr algn="just" rtl="1" eaLnBrk="1" hangingPunct="1">
              <a:lnSpc>
                <a:spcPct val="135000"/>
              </a:lnSpc>
            </a:pPr>
            <a:r>
              <a:rPr lang="ar-SA" altLang="tr-TR" sz="2400" dirty="0">
                <a:solidFill>
                  <a:schemeClr val="accent1">
                    <a:lumMod val="50000"/>
                  </a:schemeClr>
                </a:solidFill>
                <a:cs typeface="B Nazanin" panose="00000400000000000000" pitchFamily="2" charset="-78"/>
              </a:rPr>
              <a:t>عاملي که هيچ اطلاعاتي در مورد اثرات عملياتش ندارد. </a:t>
            </a:r>
            <a:endParaRPr lang="fa-IR" altLang="tr-TR" sz="2400" dirty="0">
              <a:solidFill>
                <a:schemeClr val="accent1">
                  <a:lumMod val="50000"/>
                </a:schemeClr>
              </a:solidFill>
              <a:cs typeface="B Nazanin" panose="00000400000000000000" pitchFamily="2" charset="-78"/>
            </a:endParaRPr>
          </a:p>
          <a:p>
            <a:pPr algn="just" rtl="1" eaLnBrk="1" hangingPunct="1">
              <a:lnSpc>
                <a:spcPct val="135000"/>
              </a:lnSpc>
            </a:pPr>
            <a:r>
              <a:rPr lang="ar-SA" altLang="tr-TR" sz="2400" dirty="0">
                <a:solidFill>
                  <a:schemeClr val="accent1">
                    <a:lumMod val="50000"/>
                  </a:schemeClr>
                </a:solidFill>
                <a:cs typeface="B Nazanin" panose="00000400000000000000" pitchFamily="2" charset="-78"/>
              </a:rPr>
              <a:t>در اين حالت، عامل بايد تجربه کند و به تدريج کشف کند که چه عملياتي بايد انجام شود و چه وضعيت‌هايي وجود دارند. اين روش يک نوع جستجو است.</a:t>
            </a:r>
            <a:endParaRPr lang="fa-IR" altLang="tr-TR" sz="2400" dirty="0">
              <a:solidFill>
                <a:schemeClr val="accent1">
                  <a:lumMod val="50000"/>
                </a:schemeClr>
              </a:solidFill>
              <a:cs typeface="B Nazanin" panose="00000400000000000000" pitchFamily="2" charset="-78"/>
            </a:endParaRPr>
          </a:p>
          <a:p>
            <a:pPr algn="just" rtl="1" eaLnBrk="1" hangingPunct="1">
              <a:lnSpc>
                <a:spcPct val="135000"/>
              </a:lnSpc>
            </a:pPr>
            <a:r>
              <a:rPr lang="ar-SA" altLang="tr-TR" sz="2400" dirty="0">
                <a:solidFill>
                  <a:schemeClr val="accent1">
                    <a:lumMod val="50000"/>
                  </a:schemeClr>
                </a:solidFill>
                <a:cs typeface="B Nazanin" panose="00000400000000000000" pitchFamily="2" charset="-78"/>
              </a:rPr>
              <a:t>اگر عامل نجات يابد، «نقشه‌اي» از محيط را ياد مي‌گيرد که مي‌تواند مسائل بعدي را حل کند. </a:t>
            </a:r>
            <a:endParaRPr lang="en-US" altLang="tr-TR" sz="2400" dirty="0">
              <a:solidFill>
                <a:schemeClr val="accent1">
                  <a:lumMod val="50000"/>
                </a:schemeClr>
              </a:solidFill>
              <a:cs typeface="B Nazanin" panose="00000400000000000000" pitchFamily="2"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0109" y="9094"/>
            <a:ext cx="1103891" cy="1539638"/>
          </a:xfrm>
          <a:prstGeom prst="rect">
            <a:avLst/>
          </a:prstGeom>
        </p:spPr>
      </p:pic>
    </p:spTree>
    <p:extLst>
      <p:ext uri="{BB962C8B-B14F-4D97-AF65-F5344CB8AC3E}">
        <p14:creationId xmlns:p14="http://schemas.microsoft.com/office/powerpoint/2010/main" val="4999512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12722</TotalTime>
  <Words>3432</Words>
  <Application>Microsoft Office PowerPoint</Application>
  <PresentationFormat>On-screen Show (4:3)</PresentationFormat>
  <Paragraphs>662</Paragraphs>
  <Slides>64</Slides>
  <Notes>7</Notes>
  <HiddenSlides>0</HiddenSlides>
  <MMClips>0</MMClips>
  <ScaleCrop>false</ScaleCrop>
  <HeadingPairs>
    <vt:vector size="8" baseType="variant">
      <vt:variant>
        <vt:lpstr>Fonts Used</vt:lpstr>
      </vt:variant>
      <vt:variant>
        <vt:i4>17</vt:i4>
      </vt: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83" baseType="lpstr">
      <vt:lpstr>ＭＳ Ｐゴシック</vt:lpstr>
      <vt:lpstr>ＭＳ Ｐゴシック</vt:lpstr>
      <vt:lpstr>SimSun</vt:lpstr>
      <vt:lpstr>Arial</vt:lpstr>
      <vt:lpstr>B Nazanin</vt:lpstr>
      <vt:lpstr>Calibri</vt:lpstr>
      <vt:lpstr>Constantia</vt:lpstr>
      <vt:lpstr>Garamond</vt:lpstr>
      <vt:lpstr>HGP明朝E</vt:lpstr>
      <vt:lpstr>Homa</vt:lpstr>
      <vt:lpstr>Lotus</vt:lpstr>
      <vt:lpstr>Times New Roman</vt:lpstr>
      <vt:lpstr>Traditional Arabic</vt:lpstr>
      <vt:lpstr>Wingdings</vt:lpstr>
      <vt:lpstr>Wingdings 2</vt:lpstr>
      <vt:lpstr>Zar</vt:lpstr>
      <vt:lpstr>فق</vt:lpstr>
      <vt:lpstr>Flow</vt:lpstr>
      <vt:lpstr>Equation</vt:lpstr>
      <vt:lpstr>PowerPoint Presentation</vt:lpstr>
      <vt:lpstr>فهرست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حالتهای یک گراف فضای حالت</vt:lpstr>
      <vt:lpstr>Terminology</vt:lpstr>
      <vt:lpstr>الگوریتم جستجوی درختی و گرافی</vt:lpstr>
      <vt:lpstr>PowerPoint Presentation</vt:lpstr>
      <vt:lpstr>PowerPoint Presentation</vt:lpstr>
      <vt:lpstr>PowerPoint Presentation</vt:lpstr>
      <vt:lpstr>PowerPoint Presentation</vt:lpstr>
      <vt:lpstr>PowerPoint Presentation</vt:lpstr>
      <vt:lpstr>PowerPoint Presentation</vt:lpstr>
      <vt:lpstr>                     </vt:lpstr>
      <vt:lpstr>Breadth-first search algorithm</vt:lpstr>
      <vt:lpstr>زمان و حافظه برای BFS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IDS vs BFS</vt:lpstr>
      <vt:lpstr>PowerPoint Presentation</vt:lpstr>
      <vt:lpstr>PowerPoint Presentation</vt:lpstr>
      <vt:lpstr>PowerPoint Presentation</vt:lpstr>
      <vt:lpstr>A Comparison on search algorithms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مسائل دنیای واقعی</vt:lpstr>
      <vt:lpstr>PowerPoint Presentation</vt:lpstr>
      <vt:lpstr>PowerPoint Presentation</vt:lpstr>
      <vt:lpstr>PowerPoint Presentation</vt:lpstr>
      <vt:lpstr>PowerPoint Presentation</vt:lpstr>
      <vt:lpstr>PowerPoint Presentation</vt:lpstr>
      <vt:lpstr>PowerPoint Presentation</vt:lpstr>
    </vt:vector>
  </TitlesOfParts>
  <Company>ktü</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Çankaya Konferans Sunumu</dc:title>
  <dc:creator>Saeid</dc:creator>
  <cp:lastModifiedBy>FaraDars</cp:lastModifiedBy>
  <cp:revision>1352</cp:revision>
  <dcterms:created xsi:type="dcterms:W3CDTF">2007-08-19T12:25:55Z</dcterms:created>
  <dcterms:modified xsi:type="dcterms:W3CDTF">2016-02-18T08:20:59Z</dcterms:modified>
</cp:coreProperties>
</file>